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2191695" cy="6858000" type="screen16x9"/>
  <p:notesSz cx="6858000" cy="9144000"/>
</p:presentation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rect 2"/>
          <p:cNvSpPr/>
          <p:nvPr/>
        </p:nvSpPr>
        <p:spPr>
          <a:xfrm>
            <a:off x="148824" y="833502"/>
            <a:ext cx="4375437" cy="5155277"/>
          </a:xfrm>
          <a:prstGeom prst="roundRect">
            <a:avLst>
              <a:gd name="adj" fmla="val 2721"/>
            </a:avLst>
          </a:prstGeom>
          <a:solidFill>
            <a:srgbClr val="F4F8FD"/>
          </a:solidFill>
          <a:ln w="15240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3" name="Roundrect 3"/>
          <p:cNvSpPr/>
          <p:nvPr/>
        </p:nvSpPr>
        <p:spPr>
          <a:xfrm>
            <a:off x="6691145" y="833502"/>
            <a:ext cx="5310055" cy="5155277"/>
          </a:xfrm>
          <a:prstGeom prst="roundRect">
            <a:avLst>
              <a:gd name="adj" fmla="val 2309"/>
            </a:avLst>
          </a:prstGeom>
          <a:solidFill>
            <a:srgbClr val="F4F8FD"/>
          </a:solidFill>
          <a:ln w="15240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4" name="Roundrect 4"/>
          <p:cNvSpPr/>
          <p:nvPr/>
        </p:nvSpPr>
        <p:spPr>
          <a:xfrm>
            <a:off x="142871" y="6161416"/>
            <a:ext cx="11858329" cy="636968"/>
          </a:xfrm>
          <a:prstGeom prst="roundRect">
            <a:avLst>
              <a:gd name="adj" fmla="val 14019"/>
            </a:avLst>
          </a:prstGeom>
          <a:solidFill>
            <a:srgbClr val="EDF4FD"/>
          </a:solidFill>
          <a:ln w="10160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5" name="Roundrect 5"/>
          <p:cNvSpPr/>
          <p:nvPr/>
        </p:nvSpPr>
        <p:spPr>
          <a:xfrm>
            <a:off x="3036018" y="964468"/>
            <a:ext cx="690545" cy="244072"/>
          </a:xfrm>
          <a:prstGeom prst="roundRect">
            <a:avLst>
              <a:gd name="adj" fmla="val 17073"/>
            </a:avLst>
          </a:pr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Roundrect 6"/>
          <p:cNvSpPr/>
          <p:nvPr/>
        </p:nvSpPr>
        <p:spPr>
          <a:xfrm>
            <a:off x="9554527" y="964468"/>
            <a:ext cx="845323" cy="244072"/>
          </a:xfrm>
          <a:prstGeom prst="roundRect">
            <a:avLst>
              <a:gd name="adj" fmla="val 17073"/>
            </a:avLst>
          </a:pr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Roundrect 7"/>
          <p:cNvSpPr/>
          <p:nvPr/>
        </p:nvSpPr>
        <p:spPr>
          <a:xfrm>
            <a:off x="327414" y="1512142"/>
            <a:ext cx="3988494" cy="809605"/>
          </a:xfrm>
          <a:prstGeom prst="roundRect">
            <a:avLst>
              <a:gd name="adj" fmla="val 9559"/>
            </a:avLst>
          </a:prstGeom>
          <a:solidFill>
            <a:srgbClr val="FFFFFF"/>
          </a:solidFill>
          <a:ln w="11430">
            <a:solidFill>
              <a:srgbClr val="1354AA"/>
            </a:solidFill>
            <a:prstDash val="dash"/>
          </a:ln>
        </p:spPr>
        <p:txBody>
          <a:bodyPr/>
          <a:lstStyle/>
          <a:p/>
        </p:txBody>
      </p:sp>
      <p:sp>
        <p:nvSpPr>
          <p:cNvPr id="8" name="Roundrect 8"/>
          <p:cNvSpPr/>
          <p:nvPr/>
        </p:nvSpPr>
        <p:spPr>
          <a:xfrm>
            <a:off x="1303702" y="2553913"/>
            <a:ext cx="2154977" cy="684592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9" name="Roundrect 9"/>
          <p:cNvSpPr/>
          <p:nvPr/>
        </p:nvSpPr>
        <p:spPr>
          <a:xfrm>
            <a:off x="1303702" y="3440906"/>
            <a:ext cx="2154977" cy="553627"/>
          </a:xfrm>
          <a:prstGeom prst="roundRect">
            <a:avLst>
              <a:gd name="adj" fmla="val 8602"/>
            </a:avLst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10" name="Roundrect 10"/>
          <p:cNvSpPr/>
          <p:nvPr/>
        </p:nvSpPr>
        <p:spPr>
          <a:xfrm>
            <a:off x="863182" y="4173122"/>
            <a:ext cx="2982441" cy="815558"/>
          </a:xfrm>
          <a:prstGeom prst="roundRect">
            <a:avLst>
              <a:gd name="adj" fmla="val 5839"/>
            </a:avLst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11" name="Roundrect 11"/>
          <p:cNvSpPr/>
          <p:nvPr/>
        </p:nvSpPr>
        <p:spPr>
          <a:xfrm>
            <a:off x="982241" y="4470771"/>
            <a:ext cx="1077489" cy="244072"/>
          </a:xfrm>
          <a:prstGeom prst="roundRect">
            <a:avLst>
              <a:gd name="adj" fmla="val 14634"/>
            </a:avLst>
          </a:prstGeom>
          <a:solidFill>
            <a:srgbClr val="E7F0FC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12" name="Roundrect 12"/>
          <p:cNvSpPr/>
          <p:nvPr/>
        </p:nvSpPr>
        <p:spPr>
          <a:xfrm>
            <a:off x="2160930" y="4470771"/>
            <a:ext cx="684592" cy="244072"/>
          </a:xfrm>
          <a:prstGeom prst="roundRect">
            <a:avLst>
              <a:gd name="adj" fmla="val 14634"/>
            </a:avLst>
          </a:prstGeom>
          <a:solidFill>
            <a:srgbClr val="E7F0FC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13" name="Roundrect 13"/>
          <p:cNvSpPr/>
          <p:nvPr/>
        </p:nvSpPr>
        <p:spPr>
          <a:xfrm>
            <a:off x="2946723" y="4470771"/>
            <a:ext cx="785793" cy="244072"/>
          </a:xfrm>
          <a:prstGeom prst="roundRect">
            <a:avLst>
              <a:gd name="adj" fmla="val 14634"/>
            </a:avLst>
          </a:prstGeom>
          <a:solidFill>
            <a:srgbClr val="E7F0FC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14" name="Roundrect 14"/>
          <p:cNvSpPr/>
          <p:nvPr/>
        </p:nvSpPr>
        <p:spPr>
          <a:xfrm>
            <a:off x="1303702" y="5191081"/>
            <a:ext cx="2154977" cy="303602"/>
          </a:xfrm>
          <a:prstGeom prst="roundRect">
            <a:avLst>
              <a:gd name="adj" fmla="val 15686"/>
            </a:avLst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15" name="Roundrect 15"/>
          <p:cNvSpPr/>
          <p:nvPr/>
        </p:nvSpPr>
        <p:spPr>
          <a:xfrm>
            <a:off x="6905452" y="1518095"/>
            <a:ext cx="4804052" cy="357179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16" name="Roundrect 16"/>
          <p:cNvSpPr/>
          <p:nvPr/>
        </p:nvSpPr>
        <p:spPr>
          <a:xfrm>
            <a:off x="6905452" y="2119345"/>
            <a:ext cx="1285843" cy="511956"/>
          </a:xfrm>
          <a:prstGeom prst="roundRect">
            <a:avLst>
              <a:gd name="adj" fmla="val 9302"/>
            </a:avLst>
          </a:prstGeom>
          <a:solidFill>
            <a:srgbClr val="E7F0FC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17" name="Roundrect 17"/>
          <p:cNvSpPr/>
          <p:nvPr/>
        </p:nvSpPr>
        <p:spPr>
          <a:xfrm>
            <a:off x="8602051" y="2119345"/>
            <a:ext cx="1381090" cy="511956"/>
          </a:xfrm>
          <a:prstGeom prst="roundRect">
            <a:avLst>
              <a:gd name="adj" fmla="val 9302"/>
            </a:avLst>
          </a:prstGeom>
          <a:solidFill>
            <a:srgbClr val="FFF8E3"/>
          </a:solidFill>
          <a:ln w="8255">
            <a:solidFill>
              <a:srgbClr val="E5B54B"/>
            </a:solidFill>
          </a:ln>
        </p:spPr>
        <p:txBody>
          <a:bodyPr/>
          <a:lstStyle/>
          <a:p/>
        </p:txBody>
      </p:sp>
      <p:sp>
        <p:nvSpPr>
          <p:cNvPr id="18" name="Roundrect 18"/>
          <p:cNvSpPr/>
          <p:nvPr/>
        </p:nvSpPr>
        <p:spPr>
          <a:xfrm>
            <a:off x="10477238" y="2119345"/>
            <a:ext cx="1309655" cy="511956"/>
          </a:xfrm>
          <a:prstGeom prst="roundRect">
            <a:avLst>
              <a:gd name="adj" fmla="val 9302"/>
            </a:avLst>
          </a:prstGeom>
          <a:solidFill>
            <a:srgbClr val="E7F0FC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19" name="Rect 19"/>
          <p:cNvSpPr/>
          <p:nvPr/>
        </p:nvSpPr>
        <p:spPr>
          <a:xfrm>
            <a:off x="6845923" y="2815843"/>
            <a:ext cx="178589" cy="184542"/>
          </a:xfrm>
          <a:prstGeom prst="rect">
            <a:avLst/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20" name="Rect 20"/>
          <p:cNvSpPr/>
          <p:nvPr/>
        </p:nvSpPr>
        <p:spPr>
          <a:xfrm>
            <a:off x="7143571" y="2815843"/>
            <a:ext cx="178589" cy="184542"/>
          </a:xfrm>
          <a:prstGeom prst="rect">
            <a:avLst/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21" name="Rect 21"/>
          <p:cNvSpPr/>
          <p:nvPr/>
        </p:nvSpPr>
        <p:spPr>
          <a:xfrm>
            <a:off x="7429314" y="2815843"/>
            <a:ext cx="178589" cy="184542"/>
          </a:xfrm>
          <a:prstGeom prst="rect">
            <a:avLst/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22" name="Rect 22"/>
          <p:cNvSpPr/>
          <p:nvPr/>
        </p:nvSpPr>
        <p:spPr>
          <a:xfrm>
            <a:off x="8072236" y="2815843"/>
            <a:ext cx="178589" cy="184542"/>
          </a:xfrm>
          <a:prstGeom prst="rect">
            <a:avLst/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23" name="Rect 23"/>
          <p:cNvSpPr/>
          <p:nvPr/>
        </p:nvSpPr>
        <p:spPr>
          <a:xfrm>
            <a:off x="8536568" y="2815843"/>
            <a:ext cx="178589" cy="184542"/>
          </a:xfrm>
          <a:prstGeom prst="rect">
            <a:avLst/>
          </a:prstGeom>
          <a:solidFill>
            <a:srgbClr val="FFF8E3"/>
          </a:solidFill>
          <a:ln w="8255">
            <a:solidFill>
              <a:srgbClr val="E5B54B"/>
            </a:solidFill>
          </a:ln>
        </p:spPr>
        <p:txBody>
          <a:bodyPr/>
          <a:lstStyle/>
          <a:p/>
        </p:txBody>
      </p:sp>
      <p:sp>
        <p:nvSpPr>
          <p:cNvPr id="24" name="Rect 24"/>
          <p:cNvSpPr/>
          <p:nvPr/>
        </p:nvSpPr>
        <p:spPr>
          <a:xfrm>
            <a:off x="8840170" y="2815843"/>
            <a:ext cx="178589" cy="184542"/>
          </a:xfrm>
          <a:prstGeom prst="rect">
            <a:avLst/>
          </a:prstGeom>
          <a:solidFill>
            <a:srgbClr val="FFF8E3"/>
          </a:solidFill>
          <a:ln w="8255">
            <a:solidFill>
              <a:srgbClr val="E5B54B"/>
            </a:solidFill>
          </a:ln>
        </p:spPr>
        <p:txBody>
          <a:bodyPr/>
          <a:lstStyle/>
          <a:p/>
        </p:txBody>
      </p:sp>
      <p:sp>
        <p:nvSpPr>
          <p:cNvPr id="25" name="Rect 25"/>
          <p:cNvSpPr/>
          <p:nvPr/>
        </p:nvSpPr>
        <p:spPr>
          <a:xfrm>
            <a:off x="9149724" y="2815843"/>
            <a:ext cx="178589" cy="184542"/>
          </a:xfrm>
          <a:prstGeom prst="rect">
            <a:avLst/>
          </a:prstGeom>
          <a:solidFill>
            <a:srgbClr val="FFF8E3"/>
          </a:solidFill>
          <a:ln w="8255">
            <a:solidFill>
              <a:srgbClr val="E5B54B"/>
            </a:solidFill>
          </a:ln>
        </p:spPr>
        <p:txBody>
          <a:bodyPr/>
          <a:lstStyle/>
          <a:p/>
        </p:txBody>
      </p:sp>
      <p:sp>
        <p:nvSpPr>
          <p:cNvPr id="26" name="Rect 26"/>
          <p:cNvSpPr/>
          <p:nvPr/>
        </p:nvSpPr>
        <p:spPr>
          <a:xfrm>
            <a:off x="9893846" y="2815843"/>
            <a:ext cx="178589" cy="184542"/>
          </a:xfrm>
          <a:prstGeom prst="rect">
            <a:avLst/>
          </a:prstGeom>
          <a:solidFill>
            <a:srgbClr val="FFF8E3"/>
          </a:solidFill>
          <a:ln w="8255">
            <a:solidFill>
              <a:srgbClr val="E5B54B"/>
            </a:solidFill>
          </a:ln>
        </p:spPr>
        <p:txBody>
          <a:bodyPr/>
          <a:lstStyle/>
          <a:p/>
        </p:txBody>
      </p:sp>
      <p:sp>
        <p:nvSpPr>
          <p:cNvPr id="27" name="Rect 27"/>
          <p:cNvSpPr/>
          <p:nvPr/>
        </p:nvSpPr>
        <p:spPr>
          <a:xfrm>
            <a:off x="10905852" y="2815843"/>
            <a:ext cx="178589" cy="184542"/>
          </a:xfrm>
          <a:prstGeom prst="rect">
            <a:avLst/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28" name="Rect 28"/>
          <p:cNvSpPr/>
          <p:nvPr/>
        </p:nvSpPr>
        <p:spPr>
          <a:xfrm>
            <a:off x="11179689" y="2815843"/>
            <a:ext cx="178589" cy="184542"/>
          </a:xfrm>
          <a:prstGeom prst="rect">
            <a:avLst/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29" name="Roundrect 29"/>
          <p:cNvSpPr/>
          <p:nvPr/>
        </p:nvSpPr>
        <p:spPr>
          <a:xfrm>
            <a:off x="6822111" y="3238505"/>
            <a:ext cx="3786093" cy="756028"/>
          </a:xfrm>
          <a:prstGeom prst="roundRect">
            <a:avLst>
              <a:gd name="adj" fmla="val 6299"/>
            </a:avLst>
          </a:prstGeom>
          <a:solidFill>
            <a:srgbClr val="E7F0FC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30" name="Roundrect 30"/>
          <p:cNvSpPr/>
          <p:nvPr/>
        </p:nvSpPr>
        <p:spPr>
          <a:xfrm>
            <a:off x="6905452" y="3542107"/>
            <a:ext cx="3280090" cy="351226"/>
          </a:xfrm>
          <a:prstGeom prst="roundRect">
            <a:avLst>
              <a:gd name="adj" fmla="val 11864"/>
            </a:avLst>
          </a:prstGeom>
          <a:solidFill>
            <a:srgbClr val="FFFFFF"/>
          </a:solidFill>
          <a:ln w="8255">
            <a:solidFill>
              <a:srgbClr val="6E9ADE"/>
            </a:solidFill>
          </a:ln>
        </p:spPr>
        <p:txBody>
          <a:bodyPr/>
          <a:lstStyle/>
          <a:p/>
        </p:txBody>
      </p:sp>
      <p:sp>
        <p:nvSpPr>
          <p:cNvPr id="31" name="Roundrect 31"/>
          <p:cNvSpPr/>
          <p:nvPr/>
        </p:nvSpPr>
        <p:spPr>
          <a:xfrm>
            <a:off x="6988794" y="3607589"/>
            <a:ext cx="1303702" cy="220260"/>
          </a:xfrm>
          <a:prstGeom prst="roundRect">
            <a:avLst>
              <a:gd name="adj" fmla="val 5405"/>
            </a:avLst>
          </a:prstGeom>
          <a:solidFill>
            <a:srgbClr val="E7F0FC"/>
          </a:solidFill>
          <a:ln>
            <a:noFill/>
          </a:ln>
        </p:spPr>
        <p:txBody>
          <a:bodyPr/>
          <a:lstStyle/>
          <a:p/>
        </p:txBody>
      </p:sp>
      <p:sp>
        <p:nvSpPr>
          <p:cNvPr id="32" name="Roundrect 32"/>
          <p:cNvSpPr/>
          <p:nvPr/>
        </p:nvSpPr>
        <p:spPr>
          <a:xfrm>
            <a:off x="8780640" y="3607589"/>
            <a:ext cx="1315608" cy="220260"/>
          </a:xfrm>
          <a:prstGeom prst="roundRect">
            <a:avLst>
              <a:gd name="adj" fmla="val 5405"/>
            </a:avLst>
          </a:prstGeom>
          <a:solidFill>
            <a:srgbClr val="FFF8E3"/>
          </a:solidFill>
          <a:ln>
            <a:noFill/>
          </a:ln>
        </p:spPr>
        <p:txBody>
          <a:bodyPr/>
          <a:lstStyle/>
          <a:p/>
        </p:txBody>
      </p:sp>
      <p:sp>
        <p:nvSpPr>
          <p:cNvPr id="33" name="Rect 33"/>
          <p:cNvSpPr/>
          <p:nvPr/>
        </p:nvSpPr>
        <p:spPr>
          <a:xfrm>
            <a:off x="7161430" y="4208840"/>
            <a:ext cx="178589" cy="172636"/>
          </a:xfrm>
          <a:prstGeom prst="rect">
            <a:avLst/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34" name="Rect 34"/>
          <p:cNvSpPr/>
          <p:nvPr/>
        </p:nvSpPr>
        <p:spPr>
          <a:xfrm>
            <a:off x="7476938" y="4208840"/>
            <a:ext cx="178589" cy="172636"/>
          </a:xfrm>
          <a:prstGeom prst="rect">
            <a:avLst/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35" name="Rect 35"/>
          <p:cNvSpPr/>
          <p:nvPr/>
        </p:nvSpPr>
        <p:spPr>
          <a:xfrm>
            <a:off x="7804352" y="4208840"/>
            <a:ext cx="178589" cy="172636"/>
          </a:xfrm>
          <a:prstGeom prst="rect">
            <a:avLst/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36" name="Rect 36"/>
          <p:cNvSpPr/>
          <p:nvPr/>
        </p:nvSpPr>
        <p:spPr>
          <a:xfrm>
            <a:off x="8387743" y="4208840"/>
            <a:ext cx="178589" cy="172636"/>
          </a:xfrm>
          <a:prstGeom prst="rect">
            <a:avLst/>
          </a:prstGeom>
          <a:solidFill>
            <a:srgbClr val="FFFFFF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37" name="Roundrect 37"/>
          <p:cNvSpPr/>
          <p:nvPr/>
        </p:nvSpPr>
        <p:spPr>
          <a:xfrm>
            <a:off x="6822111" y="4643407"/>
            <a:ext cx="4881440" cy="321461"/>
          </a:xfrm>
          <a:prstGeom prst="roundRect">
            <a:avLst>
              <a:gd name="adj" fmla="val 14815"/>
            </a:avLst>
          </a:prstGeom>
          <a:solidFill>
            <a:srgbClr val="E7F0FC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38" name="Roundrect 38"/>
          <p:cNvSpPr/>
          <p:nvPr/>
        </p:nvSpPr>
        <p:spPr>
          <a:xfrm>
            <a:off x="6822111" y="5179175"/>
            <a:ext cx="4881440" cy="315508"/>
          </a:xfrm>
          <a:prstGeom prst="roundRect">
            <a:avLst>
              <a:gd name="adj" fmla="val 15094"/>
            </a:avLst>
          </a:prstGeom>
          <a:solidFill>
            <a:srgbClr val="E7F0FC"/>
          </a:solidFill>
          <a:ln w="8255">
            <a:solidFill>
              <a:srgbClr val="1354AA"/>
            </a:solidFill>
          </a:ln>
        </p:spPr>
        <p:txBody>
          <a:bodyPr/>
          <a:lstStyle/>
          <a:p/>
        </p:txBody>
      </p:sp>
      <p:sp>
        <p:nvSpPr>
          <p:cNvPr id="39" name="Freeform 39"/>
          <p:cNvSpPr/>
          <p:nvPr/>
        </p:nvSpPr>
        <p:spPr>
          <a:xfrm>
            <a:off x="2332376" y="2321746"/>
            <a:ext cx="85723" cy="2202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700" y="0"/>
                </a:moveTo>
                <a:lnTo>
                  <a:pt x="8700" y="12843"/>
                </a:lnTo>
                <a:lnTo>
                  <a:pt x="0" y="12843"/>
                </a:lnTo>
                <a:lnTo>
                  <a:pt x="10800" y="21600"/>
                </a:lnTo>
                <a:lnTo>
                  <a:pt x="21600" y="12843"/>
                </a:lnTo>
                <a:lnTo>
                  <a:pt x="12900" y="12843"/>
                </a:lnTo>
                <a:lnTo>
                  <a:pt x="12900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40" name="Freeform 40"/>
          <p:cNvSpPr/>
          <p:nvPr/>
        </p:nvSpPr>
        <p:spPr>
          <a:xfrm>
            <a:off x="2335233" y="3238505"/>
            <a:ext cx="80008" cy="19049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550" y="0"/>
                </a:moveTo>
                <a:lnTo>
                  <a:pt x="8550" y="12150"/>
                </a:lnTo>
                <a:lnTo>
                  <a:pt x="0" y="12150"/>
                </a:lnTo>
                <a:lnTo>
                  <a:pt x="10800" y="21600"/>
                </a:lnTo>
                <a:lnTo>
                  <a:pt x="21600" y="12150"/>
                </a:lnTo>
                <a:lnTo>
                  <a:pt x="13050" y="12150"/>
                </a:lnTo>
                <a:lnTo>
                  <a:pt x="13050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41" name="Freeform 41"/>
          <p:cNvSpPr/>
          <p:nvPr/>
        </p:nvSpPr>
        <p:spPr>
          <a:xfrm>
            <a:off x="2335233" y="4988680"/>
            <a:ext cx="80008" cy="19049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550" y="0"/>
                </a:moveTo>
                <a:lnTo>
                  <a:pt x="8550" y="12150"/>
                </a:lnTo>
                <a:lnTo>
                  <a:pt x="0" y="12150"/>
                </a:lnTo>
                <a:lnTo>
                  <a:pt x="10800" y="21600"/>
                </a:lnTo>
                <a:lnTo>
                  <a:pt x="21600" y="12150"/>
                </a:lnTo>
                <a:lnTo>
                  <a:pt x="13050" y="12150"/>
                </a:lnTo>
                <a:lnTo>
                  <a:pt x="13050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42" name="Freeform 42"/>
          <p:cNvSpPr/>
          <p:nvPr/>
        </p:nvSpPr>
        <p:spPr>
          <a:xfrm>
            <a:off x="585535" y="2369370"/>
            <a:ext cx="718167" cy="297351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21600" y="21470"/>
                </a:moveTo>
                <a:lnTo>
                  <a:pt x="3517" y="21470"/>
                </a:lnTo>
                <a:lnTo>
                  <a:pt x="3226" y="21467"/>
                </a:lnTo>
                <a:lnTo>
                  <a:pt x="2967" y="21458"/>
                </a:lnTo>
                <a:lnTo>
                  <a:pt x="2740" y="21444"/>
                </a:lnTo>
                <a:lnTo>
                  <a:pt x="2542" y="21424"/>
                </a:lnTo>
                <a:lnTo>
                  <a:pt x="2373" y="21400"/>
                </a:lnTo>
                <a:lnTo>
                  <a:pt x="2229" y="21370"/>
                </a:lnTo>
                <a:lnTo>
                  <a:pt x="2107" y="21336"/>
                </a:lnTo>
                <a:lnTo>
                  <a:pt x="2006" y="21295"/>
                </a:lnTo>
                <a:lnTo>
                  <a:pt x="1925" y="21247"/>
                </a:lnTo>
                <a:lnTo>
                  <a:pt x="1865" y="21192"/>
                </a:lnTo>
                <a:lnTo>
                  <a:pt x="1828" y="21130"/>
                </a:lnTo>
                <a:lnTo>
                  <a:pt x="1815" y="21059"/>
                </a:lnTo>
                <a:lnTo>
                  <a:pt x="1816" y="778"/>
                </a:lnTo>
                <a:lnTo>
                  <a:pt x="3094" y="778"/>
                </a:lnTo>
                <a:lnTo>
                  <a:pt x="1547" y="0"/>
                </a:lnTo>
                <a:lnTo>
                  <a:pt x="0" y="778"/>
                </a:lnTo>
                <a:lnTo>
                  <a:pt x="1278" y="778"/>
                </a:lnTo>
                <a:lnTo>
                  <a:pt x="1278" y="21059"/>
                </a:lnTo>
                <a:lnTo>
                  <a:pt x="1293" y="21141"/>
                </a:lnTo>
                <a:lnTo>
                  <a:pt x="1338" y="21218"/>
                </a:lnTo>
                <a:lnTo>
                  <a:pt x="1415" y="21288"/>
                </a:lnTo>
                <a:lnTo>
                  <a:pt x="1526" y="21353"/>
                </a:lnTo>
                <a:lnTo>
                  <a:pt x="1670" y="21411"/>
                </a:lnTo>
                <a:lnTo>
                  <a:pt x="1849" y="21462"/>
                </a:lnTo>
                <a:lnTo>
                  <a:pt x="2061" y="21505"/>
                </a:lnTo>
                <a:lnTo>
                  <a:pt x="2302" y="21540"/>
                </a:lnTo>
                <a:lnTo>
                  <a:pt x="2570" y="21567"/>
                </a:lnTo>
                <a:lnTo>
                  <a:pt x="2862" y="21586"/>
                </a:lnTo>
                <a:lnTo>
                  <a:pt x="3178" y="21596"/>
                </a:lnTo>
                <a:lnTo>
                  <a:pt x="3516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43" name="Freeform 43"/>
          <p:cNvSpPr/>
          <p:nvPr/>
        </p:nvSpPr>
        <p:spPr>
          <a:xfrm>
            <a:off x="3458679" y="1627629"/>
            <a:ext cx="3434867" cy="21177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21600"/>
                </a:moveTo>
                <a:lnTo>
                  <a:pt x="7000" y="21600"/>
                </a:lnTo>
                <a:lnTo>
                  <a:pt x="7091" y="21594"/>
                </a:lnTo>
                <a:lnTo>
                  <a:pt x="7176" y="21574"/>
                </a:lnTo>
                <a:lnTo>
                  <a:pt x="7255" y="21540"/>
                </a:lnTo>
                <a:lnTo>
                  <a:pt x="7327" y="21492"/>
                </a:lnTo>
                <a:lnTo>
                  <a:pt x="7393" y="21428"/>
                </a:lnTo>
                <a:lnTo>
                  <a:pt x="7450" y="21349"/>
                </a:lnTo>
                <a:lnTo>
                  <a:pt x="7499" y="21256"/>
                </a:lnTo>
                <a:lnTo>
                  <a:pt x="7538" y="21150"/>
                </a:lnTo>
                <a:lnTo>
                  <a:pt x="7568" y="21033"/>
                </a:lnTo>
                <a:lnTo>
                  <a:pt x="7589" y="20905"/>
                </a:lnTo>
                <a:lnTo>
                  <a:pt x="7601" y="20767"/>
                </a:lnTo>
                <a:lnTo>
                  <a:pt x="7605" y="20620"/>
                </a:lnTo>
                <a:lnTo>
                  <a:pt x="7605" y="15702"/>
                </a:lnTo>
                <a:lnTo>
                  <a:pt x="7608" y="15577"/>
                </a:lnTo>
                <a:lnTo>
                  <a:pt x="7618" y="15467"/>
                </a:lnTo>
                <a:lnTo>
                  <a:pt x="7634" y="15371"/>
                </a:lnTo>
                <a:lnTo>
                  <a:pt x="7655" y="15287"/>
                </a:lnTo>
                <a:lnTo>
                  <a:pt x="7681" y="15216"/>
                </a:lnTo>
                <a:lnTo>
                  <a:pt x="7712" y="15156"/>
                </a:lnTo>
                <a:lnTo>
                  <a:pt x="7750" y="15105"/>
                </a:lnTo>
                <a:lnTo>
                  <a:pt x="7793" y="15063"/>
                </a:lnTo>
                <a:lnTo>
                  <a:pt x="7845" y="15028"/>
                </a:lnTo>
                <a:lnTo>
                  <a:pt x="7904" y="15003"/>
                </a:lnTo>
                <a:lnTo>
                  <a:pt x="7972" y="14987"/>
                </a:lnTo>
                <a:lnTo>
                  <a:pt x="8049" y="14982"/>
                </a:lnTo>
                <a:lnTo>
                  <a:pt x="17407" y="14982"/>
                </a:lnTo>
                <a:lnTo>
                  <a:pt x="17498" y="14975"/>
                </a:lnTo>
                <a:lnTo>
                  <a:pt x="17583" y="14956"/>
                </a:lnTo>
                <a:lnTo>
                  <a:pt x="17662" y="14922"/>
                </a:lnTo>
                <a:lnTo>
                  <a:pt x="17734" y="14874"/>
                </a:lnTo>
                <a:lnTo>
                  <a:pt x="17800" y="14810"/>
                </a:lnTo>
                <a:lnTo>
                  <a:pt x="17857" y="14731"/>
                </a:lnTo>
                <a:lnTo>
                  <a:pt x="17906" y="14638"/>
                </a:lnTo>
                <a:lnTo>
                  <a:pt x="17945" y="14532"/>
                </a:lnTo>
                <a:lnTo>
                  <a:pt x="17975" y="14414"/>
                </a:lnTo>
                <a:lnTo>
                  <a:pt x="17996" y="14287"/>
                </a:lnTo>
                <a:lnTo>
                  <a:pt x="18008" y="14149"/>
                </a:lnTo>
                <a:lnTo>
                  <a:pt x="18012" y="14001"/>
                </a:lnTo>
                <a:lnTo>
                  <a:pt x="18012" y="1433"/>
                </a:lnTo>
                <a:lnTo>
                  <a:pt x="18015" y="1309"/>
                </a:lnTo>
                <a:lnTo>
                  <a:pt x="18025" y="1199"/>
                </a:lnTo>
                <a:lnTo>
                  <a:pt x="18040" y="1102"/>
                </a:lnTo>
                <a:lnTo>
                  <a:pt x="18062" y="1019"/>
                </a:lnTo>
                <a:lnTo>
                  <a:pt x="18088" y="948"/>
                </a:lnTo>
                <a:lnTo>
                  <a:pt x="18119" y="888"/>
                </a:lnTo>
                <a:lnTo>
                  <a:pt x="18156" y="837"/>
                </a:lnTo>
                <a:lnTo>
                  <a:pt x="18200" y="794"/>
                </a:lnTo>
                <a:lnTo>
                  <a:pt x="18252" y="760"/>
                </a:lnTo>
                <a:lnTo>
                  <a:pt x="18311" y="734"/>
                </a:lnTo>
                <a:lnTo>
                  <a:pt x="18379" y="719"/>
                </a:lnTo>
                <a:lnTo>
                  <a:pt x="18456" y="713"/>
                </a:lnTo>
                <a:lnTo>
                  <a:pt x="20851" y="713"/>
                </a:lnTo>
                <a:lnTo>
                  <a:pt x="20851" y="1166"/>
                </a:lnTo>
                <a:lnTo>
                  <a:pt x="21600" y="583"/>
                </a:lnTo>
                <a:lnTo>
                  <a:pt x="20851" y="0"/>
                </a:lnTo>
                <a:lnTo>
                  <a:pt x="20851" y="452"/>
                </a:lnTo>
                <a:lnTo>
                  <a:pt x="18455" y="452"/>
                </a:lnTo>
                <a:lnTo>
                  <a:pt x="18364" y="459"/>
                </a:lnTo>
                <a:lnTo>
                  <a:pt x="18280" y="478"/>
                </a:lnTo>
                <a:lnTo>
                  <a:pt x="18201" y="512"/>
                </a:lnTo>
                <a:lnTo>
                  <a:pt x="18128" y="561"/>
                </a:lnTo>
                <a:lnTo>
                  <a:pt x="18063" y="624"/>
                </a:lnTo>
                <a:lnTo>
                  <a:pt x="18005" y="703"/>
                </a:lnTo>
                <a:lnTo>
                  <a:pt x="17957" y="796"/>
                </a:lnTo>
                <a:lnTo>
                  <a:pt x="17918" y="902"/>
                </a:lnTo>
                <a:lnTo>
                  <a:pt x="17888" y="1020"/>
                </a:lnTo>
                <a:lnTo>
                  <a:pt x="17867" y="1148"/>
                </a:lnTo>
                <a:lnTo>
                  <a:pt x="17855" y="1285"/>
                </a:lnTo>
                <a:lnTo>
                  <a:pt x="17851" y="1433"/>
                </a:lnTo>
                <a:lnTo>
                  <a:pt x="17851" y="14001"/>
                </a:lnTo>
                <a:lnTo>
                  <a:pt x="17848" y="14125"/>
                </a:lnTo>
                <a:lnTo>
                  <a:pt x="17838" y="14235"/>
                </a:lnTo>
                <a:lnTo>
                  <a:pt x="17822" y="14332"/>
                </a:lnTo>
                <a:lnTo>
                  <a:pt x="17801" y="14415"/>
                </a:lnTo>
                <a:lnTo>
                  <a:pt x="17775" y="14486"/>
                </a:lnTo>
                <a:lnTo>
                  <a:pt x="17743" y="14547"/>
                </a:lnTo>
                <a:lnTo>
                  <a:pt x="17706" y="14598"/>
                </a:lnTo>
                <a:lnTo>
                  <a:pt x="17662" y="14640"/>
                </a:lnTo>
                <a:lnTo>
                  <a:pt x="17611" y="14674"/>
                </a:lnTo>
                <a:lnTo>
                  <a:pt x="17552" y="14700"/>
                </a:lnTo>
                <a:lnTo>
                  <a:pt x="17484" y="14715"/>
                </a:lnTo>
                <a:lnTo>
                  <a:pt x="17407" y="14721"/>
                </a:lnTo>
                <a:lnTo>
                  <a:pt x="8048" y="14721"/>
                </a:lnTo>
                <a:lnTo>
                  <a:pt x="7958" y="14727"/>
                </a:lnTo>
                <a:lnTo>
                  <a:pt x="7873" y="14747"/>
                </a:lnTo>
                <a:lnTo>
                  <a:pt x="7794" y="14781"/>
                </a:lnTo>
                <a:lnTo>
                  <a:pt x="7721" y="14829"/>
                </a:lnTo>
                <a:lnTo>
                  <a:pt x="7656" y="14893"/>
                </a:lnTo>
                <a:lnTo>
                  <a:pt x="7599" y="14972"/>
                </a:lnTo>
                <a:lnTo>
                  <a:pt x="7550" y="15065"/>
                </a:lnTo>
                <a:lnTo>
                  <a:pt x="7511" y="15171"/>
                </a:lnTo>
                <a:lnTo>
                  <a:pt x="7481" y="15288"/>
                </a:lnTo>
                <a:lnTo>
                  <a:pt x="7460" y="15416"/>
                </a:lnTo>
                <a:lnTo>
                  <a:pt x="7448" y="15554"/>
                </a:lnTo>
                <a:lnTo>
                  <a:pt x="7444" y="15701"/>
                </a:lnTo>
                <a:lnTo>
                  <a:pt x="7444" y="20619"/>
                </a:lnTo>
                <a:lnTo>
                  <a:pt x="7441" y="20743"/>
                </a:lnTo>
                <a:lnTo>
                  <a:pt x="7431" y="20854"/>
                </a:lnTo>
                <a:lnTo>
                  <a:pt x="7415" y="20950"/>
                </a:lnTo>
                <a:lnTo>
                  <a:pt x="7394" y="21033"/>
                </a:lnTo>
                <a:lnTo>
                  <a:pt x="7368" y="21104"/>
                </a:lnTo>
                <a:lnTo>
                  <a:pt x="7337" y="21165"/>
                </a:lnTo>
                <a:lnTo>
                  <a:pt x="7299" y="21216"/>
                </a:lnTo>
                <a:lnTo>
                  <a:pt x="7256" y="21258"/>
                </a:lnTo>
                <a:lnTo>
                  <a:pt x="7204" y="21292"/>
                </a:lnTo>
                <a:lnTo>
                  <a:pt x="7145" y="21318"/>
                </a:lnTo>
                <a:lnTo>
                  <a:pt x="7077" y="21334"/>
                </a:lnTo>
                <a:lnTo>
                  <a:pt x="7000" y="21339"/>
                </a:lnTo>
                <a:lnTo>
                  <a:pt x="0" y="21339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44" name="Freeform 44"/>
          <p:cNvSpPr/>
          <p:nvPr/>
        </p:nvSpPr>
        <p:spPr>
          <a:xfrm>
            <a:off x="3857529" y="4556494"/>
            <a:ext cx="2964582" cy="8557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21600" y="20954"/>
                </a:moveTo>
                <a:lnTo>
                  <a:pt x="6419" y="20954"/>
                </a:lnTo>
                <a:lnTo>
                  <a:pt x="6331" y="20941"/>
                </a:lnTo>
                <a:lnTo>
                  <a:pt x="6252" y="20902"/>
                </a:lnTo>
                <a:lnTo>
                  <a:pt x="6183" y="20839"/>
                </a:lnTo>
                <a:lnTo>
                  <a:pt x="6124" y="20754"/>
                </a:lnTo>
                <a:lnTo>
                  <a:pt x="6073" y="20649"/>
                </a:lnTo>
                <a:lnTo>
                  <a:pt x="6030" y="20523"/>
                </a:lnTo>
                <a:lnTo>
                  <a:pt x="5993" y="20373"/>
                </a:lnTo>
                <a:lnTo>
                  <a:pt x="5963" y="20198"/>
                </a:lnTo>
                <a:lnTo>
                  <a:pt x="5938" y="19992"/>
                </a:lnTo>
                <a:lnTo>
                  <a:pt x="5920" y="19753"/>
                </a:lnTo>
                <a:lnTo>
                  <a:pt x="5909" y="19480"/>
                </a:lnTo>
                <a:lnTo>
                  <a:pt x="5905" y="19173"/>
                </a:lnTo>
                <a:lnTo>
                  <a:pt x="5905" y="3546"/>
                </a:lnTo>
                <a:lnTo>
                  <a:pt x="5901" y="3181"/>
                </a:lnTo>
                <a:lnTo>
                  <a:pt x="5887" y="2840"/>
                </a:lnTo>
                <a:lnTo>
                  <a:pt x="5863" y="2524"/>
                </a:lnTo>
                <a:lnTo>
                  <a:pt x="5828" y="2233"/>
                </a:lnTo>
                <a:lnTo>
                  <a:pt x="5783" y="1971"/>
                </a:lnTo>
                <a:lnTo>
                  <a:pt x="5726" y="1740"/>
                </a:lnTo>
                <a:lnTo>
                  <a:pt x="5660" y="1545"/>
                </a:lnTo>
                <a:lnTo>
                  <a:pt x="5584" y="1387"/>
                </a:lnTo>
                <a:lnTo>
                  <a:pt x="5500" y="1267"/>
                </a:lnTo>
                <a:lnTo>
                  <a:pt x="5409" y="1184"/>
                </a:lnTo>
                <a:lnTo>
                  <a:pt x="5310" y="1135"/>
                </a:lnTo>
                <a:lnTo>
                  <a:pt x="5205" y="1119"/>
                </a:lnTo>
                <a:lnTo>
                  <a:pt x="867" y="1119"/>
                </a:lnTo>
                <a:lnTo>
                  <a:pt x="867" y="0"/>
                </a:lnTo>
                <a:lnTo>
                  <a:pt x="0" y="1443"/>
                </a:lnTo>
                <a:lnTo>
                  <a:pt x="867" y="2885"/>
                </a:lnTo>
                <a:lnTo>
                  <a:pt x="867" y="1766"/>
                </a:lnTo>
                <a:lnTo>
                  <a:pt x="5205" y="1766"/>
                </a:lnTo>
                <a:lnTo>
                  <a:pt x="5293" y="1779"/>
                </a:lnTo>
                <a:lnTo>
                  <a:pt x="5372" y="1818"/>
                </a:lnTo>
                <a:lnTo>
                  <a:pt x="5441" y="1880"/>
                </a:lnTo>
                <a:lnTo>
                  <a:pt x="5500" y="1965"/>
                </a:lnTo>
                <a:lnTo>
                  <a:pt x="5551" y="2071"/>
                </a:lnTo>
                <a:lnTo>
                  <a:pt x="5594" y="2197"/>
                </a:lnTo>
                <a:lnTo>
                  <a:pt x="5631" y="2346"/>
                </a:lnTo>
                <a:lnTo>
                  <a:pt x="5661" y="2522"/>
                </a:lnTo>
                <a:lnTo>
                  <a:pt x="5686" y="2728"/>
                </a:lnTo>
                <a:lnTo>
                  <a:pt x="5704" y="2967"/>
                </a:lnTo>
                <a:lnTo>
                  <a:pt x="5715" y="3239"/>
                </a:lnTo>
                <a:lnTo>
                  <a:pt x="5719" y="3546"/>
                </a:lnTo>
                <a:lnTo>
                  <a:pt x="5719" y="19174"/>
                </a:lnTo>
                <a:lnTo>
                  <a:pt x="5723" y="19539"/>
                </a:lnTo>
                <a:lnTo>
                  <a:pt x="5737" y="19879"/>
                </a:lnTo>
                <a:lnTo>
                  <a:pt x="5762" y="20196"/>
                </a:lnTo>
                <a:lnTo>
                  <a:pt x="5796" y="20486"/>
                </a:lnTo>
                <a:lnTo>
                  <a:pt x="5842" y="20749"/>
                </a:lnTo>
                <a:lnTo>
                  <a:pt x="5898" y="20979"/>
                </a:lnTo>
                <a:lnTo>
                  <a:pt x="5964" y="21175"/>
                </a:lnTo>
                <a:lnTo>
                  <a:pt x="6040" y="21332"/>
                </a:lnTo>
                <a:lnTo>
                  <a:pt x="6124" y="21452"/>
                </a:lnTo>
                <a:lnTo>
                  <a:pt x="6215" y="21535"/>
                </a:lnTo>
                <a:lnTo>
                  <a:pt x="6314" y="21584"/>
                </a:lnTo>
                <a:lnTo>
                  <a:pt x="6419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45" name="Freeform 45"/>
          <p:cNvSpPr/>
          <p:nvPr/>
        </p:nvSpPr>
        <p:spPr>
          <a:xfrm>
            <a:off x="7481462" y="1875273"/>
            <a:ext cx="74293" cy="2202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723" y="0"/>
                </a:moveTo>
                <a:lnTo>
                  <a:pt x="8723" y="14011"/>
                </a:lnTo>
                <a:lnTo>
                  <a:pt x="0" y="14011"/>
                </a:lnTo>
                <a:lnTo>
                  <a:pt x="10800" y="21600"/>
                </a:lnTo>
                <a:lnTo>
                  <a:pt x="21600" y="14011"/>
                </a:lnTo>
                <a:lnTo>
                  <a:pt x="12877" y="14011"/>
                </a:lnTo>
                <a:lnTo>
                  <a:pt x="12877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46" name="Freeform 46"/>
          <p:cNvSpPr/>
          <p:nvPr/>
        </p:nvSpPr>
        <p:spPr>
          <a:xfrm>
            <a:off x="9201872" y="1875273"/>
            <a:ext cx="74293" cy="2202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723" y="0"/>
                </a:moveTo>
                <a:lnTo>
                  <a:pt x="8723" y="14011"/>
                </a:lnTo>
                <a:lnTo>
                  <a:pt x="0" y="14011"/>
                </a:lnTo>
                <a:lnTo>
                  <a:pt x="10800" y="21600"/>
                </a:lnTo>
                <a:lnTo>
                  <a:pt x="21600" y="14011"/>
                </a:lnTo>
                <a:lnTo>
                  <a:pt x="12877" y="14011"/>
                </a:lnTo>
                <a:lnTo>
                  <a:pt x="12877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47" name="Freeform 47"/>
          <p:cNvSpPr/>
          <p:nvPr/>
        </p:nvSpPr>
        <p:spPr>
          <a:xfrm>
            <a:off x="11094919" y="1875273"/>
            <a:ext cx="74293" cy="2202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723" y="0"/>
                </a:moveTo>
                <a:lnTo>
                  <a:pt x="8723" y="14011"/>
                </a:lnTo>
                <a:lnTo>
                  <a:pt x="0" y="14011"/>
                </a:lnTo>
                <a:lnTo>
                  <a:pt x="10800" y="21600"/>
                </a:lnTo>
                <a:lnTo>
                  <a:pt x="21600" y="14011"/>
                </a:lnTo>
                <a:lnTo>
                  <a:pt x="12877" y="14011"/>
                </a:lnTo>
                <a:lnTo>
                  <a:pt x="12877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48" name="Freeform 48"/>
          <p:cNvSpPr/>
          <p:nvPr/>
        </p:nvSpPr>
        <p:spPr>
          <a:xfrm>
            <a:off x="7481462" y="2631301"/>
            <a:ext cx="74293" cy="16073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723" y="0"/>
                </a:moveTo>
                <a:lnTo>
                  <a:pt x="8723" y="11200"/>
                </a:lnTo>
                <a:lnTo>
                  <a:pt x="0" y="11200"/>
                </a:lnTo>
                <a:lnTo>
                  <a:pt x="10800" y="21600"/>
                </a:lnTo>
                <a:lnTo>
                  <a:pt x="21600" y="11200"/>
                </a:lnTo>
                <a:lnTo>
                  <a:pt x="12877" y="11200"/>
                </a:lnTo>
                <a:lnTo>
                  <a:pt x="12877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49" name="Freeform 49"/>
          <p:cNvSpPr/>
          <p:nvPr/>
        </p:nvSpPr>
        <p:spPr>
          <a:xfrm>
            <a:off x="9201872" y="2631301"/>
            <a:ext cx="74293" cy="16073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723" y="0"/>
                </a:moveTo>
                <a:lnTo>
                  <a:pt x="8723" y="11200"/>
                </a:lnTo>
                <a:lnTo>
                  <a:pt x="0" y="11200"/>
                </a:lnTo>
                <a:lnTo>
                  <a:pt x="10800" y="21600"/>
                </a:lnTo>
                <a:lnTo>
                  <a:pt x="21600" y="11200"/>
                </a:lnTo>
                <a:lnTo>
                  <a:pt x="12877" y="11200"/>
                </a:lnTo>
                <a:lnTo>
                  <a:pt x="12877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50" name="Freeform 50"/>
          <p:cNvSpPr/>
          <p:nvPr/>
        </p:nvSpPr>
        <p:spPr>
          <a:xfrm>
            <a:off x="11094919" y="2631301"/>
            <a:ext cx="74293" cy="16073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723" y="0"/>
                </a:moveTo>
                <a:lnTo>
                  <a:pt x="8723" y="11200"/>
                </a:lnTo>
                <a:lnTo>
                  <a:pt x="0" y="11200"/>
                </a:lnTo>
                <a:lnTo>
                  <a:pt x="10800" y="21600"/>
                </a:lnTo>
                <a:lnTo>
                  <a:pt x="21600" y="11200"/>
                </a:lnTo>
                <a:lnTo>
                  <a:pt x="12877" y="11200"/>
                </a:lnTo>
                <a:lnTo>
                  <a:pt x="12877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51" name="Freeform 51"/>
          <p:cNvSpPr/>
          <p:nvPr/>
        </p:nvSpPr>
        <p:spPr>
          <a:xfrm>
            <a:off x="7481462" y="3036104"/>
            <a:ext cx="74293" cy="17858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723" y="0"/>
                </a:moveTo>
                <a:lnTo>
                  <a:pt x="8723" y="12240"/>
                </a:lnTo>
                <a:lnTo>
                  <a:pt x="0" y="12240"/>
                </a:lnTo>
                <a:lnTo>
                  <a:pt x="10800" y="21600"/>
                </a:lnTo>
                <a:lnTo>
                  <a:pt x="21600" y="12240"/>
                </a:lnTo>
                <a:lnTo>
                  <a:pt x="12877" y="12240"/>
                </a:lnTo>
                <a:lnTo>
                  <a:pt x="12877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52" name="Freeform 52"/>
          <p:cNvSpPr/>
          <p:nvPr/>
        </p:nvSpPr>
        <p:spPr>
          <a:xfrm>
            <a:off x="9201872" y="3036104"/>
            <a:ext cx="74293" cy="17858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723" y="0"/>
                </a:moveTo>
                <a:lnTo>
                  <a:pt x="8723" y="12240"/>
                </a:lnTo>
                <a:lnTo>
                  <a:pt x="0" y="12240"/>
                </a:lnTo>
                <a:lnTo>
                  <a:pt x="10800" y="21600"/>
                </a:lnTo>
                <a:lnTo>
                  <a:pt x="21600" y="12240"/>
                </a:lnTo>
                <a:lnTo>
                  <a:pt x="12877" y="12240"/>
                </a:lnTo>
                <a:lnTo>
                  <a:pt x="12877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53" name="Freeform 53"/>
          <p:cNvSpPr/>
          <p:nvPr/>
        </p:nvSpPr>
        <p:spPr>
          <a:xfrm>
            <a:off x="9189966" y="3042057"/>
            <a:ext cx="1949839" cy="158349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21429" y="0"/>
                </a:moveTo>
                <a:lnTo>
                  <a:pt x="21429" y="19570"/>
                </a:lnTo>
                <a:lnTo>
                  <a:pt x="21425" y="19664"/>
                </a:lnTo>
                <a:lnTo>
                  <a:pt x="21416" y="19748"/>
                </a:lnTo>
                <a:lnTo>
                  <a:pt x="21400" y="19821"/>
                </a:lnTo>
                <a:lnTo>
                  <a:pt x="21379" y="19884"/>
                </a:lnTo>
                <a:lnTo>
                  <a:pt x="21353" y="19937"/>
                </a:lnTo>
                <a:lnTo>
                  <a:pt x="21322" y="19982"/>
                </a:lnTo>
                <a:lnTo>
                  <a:pt x="21285" y="20021"/>
                </a:lnTo>
                <a:lnTo>
                  <a:pt x="21241" y="20053"/>
                </a:lnTo>
                <a:lnTo>
                  <a:pt x="21190" y="20079"/>
                </a:lnTo>
                <a:lnTo>
                  <a:pt x="21131" y="20098"/>
                </a:lnTo>
                <a:lnTo>
                  <a:pt x="21063" y="20110"/>
                </a:lnTo>
                <a:lnTo>
                  <a:pt x="20987" y="20114"/>
                </a:lnTo>
                <a:lnTo>
                  <a:pt x="785" y="20114"/>
                </a:lnTo>
                <a:lnTo>
                  <a:pt x="718" y="20118"/>
                </a:lnTo>
                <a:lnTo>
                  <a:pt x="654" y="20129"/>
                </a:lnTo>
                <a:lnTo>
                  <a:pt x="595" y="20148"/>
                </a:lnTo>
                <a:lnTo>
                  <a:pt x="539" y="20176"/>
                </a:lnTo>
                <a:lnTo>
                  <a:pt x="489" y="20214"/>
                </a:lnTo>
                <a:lnTo>
                  <a:pt x="444" y="20260"/>
                </a:lnTo>
                <a:lnTo>
                  <a:pt x="407" y="20315"/>
                </a:lnTo>
                <a:lnTo>
                  <a:pt x="376" y="20377"/>
                </a:lnTo>
                <a:lnTo>
                  <a:pt x="354" y="20445"/>
                </a:lnTo>
                <a:lnTo>
                  <a:pt x="338" y="20518"/>
                </a:lnTo>
                <a:lnTo>
                  <a:pt x="329" y="20597"/>
                </a:lnTo>
                <a:lnTo>
                  <a:pt x="497" y="20674"/>
                </a:lnTo>
                <a:lnTo>
                  <a:pt x="497" y="20544"/>
                </a:lnTo>
                <a:lnTo>
                  <a:pt x="0" y="20544"/>
                </a:lnTo>
                <a:lnTo>
                  <a:pt x="412" y="21600"/>
                </a:lnTo>
                <a:lnTo>
                  <a:pt x="823" y="20544"/>
                </a:lnTo>
                <a:lnTo>
                  <a:pt x="326" y="20544"/>
                </a:lnTo>
                <a:lnTo>
                  <a:pt x="326" y="20685"/>
                </a:lnTo>
                <a:lnTo>
                  <a:pt x="499" y="20616"/>
                </a:lnTo>
                <a:lnTo>
                  <a:pt x="506" y="20560"/>
                </a:lnTo>
                <a:lnTo>
                  <a:pt x="516" y="20512"/>
                </a:lnTo>
                <a:lnTo>
                  <a:pt x="530" y="20471"/>
                </a:lnTo>
                <a:lnTo>
                  <a:pt x="546" y="20437"/>
                </a:lnTo>
                <a:lnTo>
                  <a:pt x="566" y="20409"/>
                </a:lnTo>
                <a:lnTo>
                  <a:pt x="588" y="20385"/>
                </a:lnTo>
                <a:lnTo>
                  <a:pt x="616" y="20365"/>
                </a:lnTo>
                <a:lnTo>
                  <a:pt x="649" y="20348"/>
                </a:lnTo>
                <a:lnTo>
                  <a:pt x="688" y="20336"/>
                </a:lnTo>
                <a:lnTo>
                  <a:pt x="733" y="20328"/>
                </a:lnTo>
                <a:lnTo>
                  <a:pt x="785" y="20325"/>
                </a:lnTo>
                <a:lnTo>
                  <a:pt x="20987" y="20325"/>
                </a:lnTo>
                <a:lnTo>
                  <a:pt x="21079" y="20320"/>
                </a:lnTo>
                <a:lnTo>
                  <a:pt x="21165" y="20305"/>
                </a:lnTo>
                <a:lnTo>
                  <a:pt x="21245" y="20279"/>
                </a:lnTo>
                <a:lnTo>
                  <a:pt x="21318" y="20242"/>
                </a:lnTo>
                <a:lnTo>
                  <a:pt x="21385" y="20193"/>
                </a:lnTo>
                <a:lnTo>
                  <a:pt x="21443" y="20132"/>
                </a:lnTo>
                <a:lnTo>
                  <a:pt x="21492" y="20060"/>
                </a:lnTo>
                <a:lnTo>
                  <a:pt x="21532" y="19978"/>
                </a:lnTo>
                <a:lnTo>
                  <a:pt x="21563" y="19888"/>
                </a:lnTo>
                <a:lnTo>
                  <a:pt x="21584" y="19789"/>
                </a:lnTo>
                <a:lnTo>
                  <a:pt x="21596" y="19683"/>
                </a:lnTo>
                <a:lnTo>
                  <a:pt x="21600" y="19570"/>
                </a:lnTo>
                <a:lnTo>
                  <a:pt x="21600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54" name="Freeform 54"/>
          <p:cNvSpPr/>
          <p:nvPr/>
        </p:nvSpPr>
        <p:spPr>
          <a:xfrm>
            <a:off x="7916030" y="3994533"/>
            <a:ext cx="74293" cy="19644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636" y="0"/>
                </a:moveTo>
                <a:lnTo>
                  <a:pt x="8636" y="13091"/>
                </a:lnTo>
                <a:lnTo>
                  <a:pt x="0" y="13091"/>
                </a:lnTo>
                <a:lnTo>
                  <a:pt x="10800" y="21600"/>
                </a:lnTo>
                <a:lnTo>
                  <a:pt x="21600" y="13091"/>
                </a:lnTo>
                <a:lnTo>
                  <a:pt x="12964" y="13091"/>
                </a:lnTo>
                <a:lnTo>
                  <a:pt x="12964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55" name="Freeform 55"/>
          <p:cNvSpPr/>
          <p:nvPr/>
        </p:nvSpPr>
        <p:spPr>
          <a:xfrm>
            <a:off x="7916030" y="4417194"/>
            <a:ext cx="74293" cy="208354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636" y="0"/>
                </a:moveTo>
                <a:lnTo>
                  <a:pt x="8636" y="13577"/>
                </a:lnTo>
                <a:lnTo>
                  <a:pt x="0" y="13577"/>
                </a:lnTo>
                <a:lnTo>
                  <a:pt x="10800" y="21600"/>
                </a:lnTo>
                <a:lnTo>
                  <a:pt x="21600" y="13577"/>
                </a:lnTo>
                <a:lnTo>
                  <a:pt x="12964" y="13577"/>
                </a:lnTo>
                <a:lnTo>
                  <a:pt x="12964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56" name="Freeform 56"/>
          <p:cNvSpPr/>
          <p:nvPr/>
        </p:nvSpPr>
        <p:spPr>
          <a:xfrm>
            <a:off x="9189966" y="4964868"/>
            <a:ext cx="74293" cy="19644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8636" y="0"/>
                </a:moveTo>
                <a:lnTo>
                  <a:pt x="8636" y="13091"/>
                </a:lnTo>
                <a:lnTo>
                  <a:pt x="0" y="13091"/>
                </a:lnTo>
                <a:lnTo>
                  <a:pt x="10800" y="21600"/>
                </a:lnTo>
                <a:lnTo>
                  <a:pt x="21600" y="13091"/>
                </a:lnTo>
                <a:lnTo>
                  <a:pt x="12964" y="13091"/>
                </a:lnTo>
                <a:lnTo>
                  <a:pt x="12964" y="0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57" name="Freeform 57"/>
          <p:cNvSpPr/>
          <p:nvPr/>
        </p:nvSpPr>
        <p:spPr>
          <a:xfrm>
            <a:off x="8363932" y="3647831"/>
            <a:ext cx="339320" cy="7429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12964"/>
                </a:moveTo>
                <a:lnTo>
                  <a:pt x="16674" y="12964"/>
                </a:lnTo>
                <a:lnTo>
                  <a:pt x="16674" y="21600"/>
                </a:lnTo>
                <a:lnTo>
                  <a:pt x="21600" y="10800"/>
                </a:lnTo>
                <a:lnTo>
                  <a:pt x="16674" y="0"/>
                </a:lnTo>
                <a:lnTo>
                  <a:pt x="16674" y="8636"/>
                </a:lnTo>
                <a:lnTo>
                  <a:pt x="0" y="8636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sp>
        <p:nvSpPr>
          <p:cNvPr id="58" name="Freeform 58"/>
          <p:cNvSpPr/>
          <p:nvPr/>
        </p:nvSpPr>
        <p:spPr>
          <a:xfrm>
            <a:off x="8363932" y="3725220"/>
            <a:ext cx="339320" cy="7429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21600" y="8636"/>
                </a:moveTo>
                <a:lnTo>
                  <a:pt x="4926" y="8636"/>
                </a:lnTo>
                <a:lnTo>
                  <a:pt x="4926" y="0"/>
                </a:lnTo>
                <a:lnTo>
                  <a:pt x="0" y="10800"/>
                </a:lnTo>
                <a:lnTo>
                  <a:pt x="4926" y="21600"/>
                </a:lnTo>
                <a:lnTo>
                  <a:pt x="4926" y="12964"/>
                </a:lnTo>
                <a:lnTo>
                  <a:pt x="21600" y="12964"/>
                </a:lnTo>
                <a:close/>
              </a:path>
            </a:pathLst>
          </a:custGeom>
          <a:solidFill>
            <a:srgbClr val="1354AA"/>
          </a:solidFill>
          <a:ln>
            <a:noFill/>
          </a:ln>
        </p:spPr>
        <p:txBody>
          <a:bodyPr/>
          <a:lstStyle/>
          <a:p/>
        </p:txBody>
      </p:sp>
      <p:pic>
        <p:nvPicPr>
          <p:cNvPr id="59" name="camera-left source-faithful asset-sheet separated pictogram"/>
          <p:cNvPicPr/>
          <p:nvPr/>
        </p:nvPicPr>
        <p:blipFill>
          <a:blip r:embed="rId2"/>
          <a:stretch>
            <a:fillRect/>
          </a:stretch>
        </p:blipFill>
        <p:spPr>
          <a:xfrm>
            <a:off x="488144" y="1660966"/>
            <a:ext cx="369085" cy="559580"/>
          </a:xfrm>
          <a:prstGeom prst="rect">
            <a:avLst/>
          </a:prstGeom>
        </p:spPr>
      </p:pic>
      <p:pic>
        <p:nvPicPr>
          <p:cNvPr id="60" name="camera-right source-faithful asset-sheet separated pictogram"/>
          <p:cNvPicPr/>
          <p:nvPr/>
        </p:nvPicPr>
        <p:blipFill>
          <a:blip r:embed="rId3"/>
          <a:stretch>
            <a:fillRect/>
          </a:stretch>
        </p:blipFill>
        <p:spPr>
          <a:xfrm>
            <a:off x="934617" y="1660966"/>
            <a:ext cx="369085" cy="559580"/>
          </a:xfrm>
          <a:prstGeom prst="rect">
            <a:avLst/>
          </a:prstGeom>
        </p:spPr>
      </p:pic>
      <p:pic>
        <p:nvPicPr>
          <p:cNvPr id="61" name="robot-task source-faithful asset-sheet separated pictogram"/>
          <p:cNvPicPr/>
          <p:nvPr/>
        </p:nvPicPr>
        <p:blipFill>
          <a:blip r:embed="rId4"/>
          <a:stretch>
            <a:fillRect/>
          </a:stretch>
        </p:blipFill>
        <p:spPr>
          <a:xfrm>
            <a:off x="1571586" y="1571671"/>
            <a:ext cx="779840" cy="636968"/>
          </a:xfrm>
          <a:prstGeom prst="rect">
            <a:avLst/>
          </a:prstGeom>
        </p:spPr>
      </p:pic>
      <p:sp>
        <p:nvSpPr>
          <p:cNvPr id="62" name="TextBox 62"/>
          <p:cNvSpPr txBox="1"/>
          <p:nvPr/>
        </p:nvSpPr>
        <p:spPr>
          <a:xfrm>
            <a:off x="166683" y="41757"/>
            <a:ext cx="9881940" cy="440520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2522" b="1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TurboVLA Split-Inference Framework</a:t>
            </a:r>
            <a:endParaRPr lang="zh-CN" sz="2600"/>
          </a:p>
        </p:txBody>
      </p:sp>
      <p:sp>
        <p:nvSpPr>
          <p:cNvPr id="63" name="TextBox 63"/>
          <p:cNvSpPr txBox="1"/>
          <p:nvPr/>
        </p:nvSpPr>
        <p:spPr>
          <a:xfrm>
            <a:off x="172636" y="512042"/>
            <a:ext cx="10120059" cy="255978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261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Observations and control on Orin · Complete neural inference on Thor</a:t>
            </a:r>
            <a:endParaRPr lang="zh-CN" sz="1300"/>
          </a:p>
        </p:txBody>
      </p:sp>
      <p:sp>
        <p:nvSpPr>
          <p:cNvPr id="64" name="TextBox 64"/>
          <p:cNvSpPr txBox="1"/>
          <p:nvPr/>
        </p:nvSpPr>
        <p:spPr>
          <a:xfrm>
            <a:off x="1071536" y="940656"/>
            <a:ext cx="1934717" cy="285743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600" b="1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Jetson Orin Nano</a:t>
            </a:r>
            <a:endParaRPr lang="zh-CN" sz="1650"/>
          </a:p>
        </p:txBody>
      </p:sp>
      <p:sp>
        <p:nvSpPr>
          <p:cNvPr id="65" name="TextBox 65"/>
          <p:cNvSpPr txBox="1"/>
          <p:nvPr/>
        </p:nvSpPr>
        <p:spPr>
          <a:xfrm>
            <a:off x="3036018" y="964468"/>
            <a:ext cx="690545" cy="24407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552" b="1">
                <a:solidFill>
                  <a:srgbClr val="FFFFFF"/>
                </a:solidFill>
                <a:latin typeface="Arial"/>
                <a:ea typeface="Microsoft YaHei"/>
                <a:cs typeface="Microsoft YaHei"/>
              </a:rPr>
              <a:t>8 GB</a:t>
            </a:r>
            <a:endParaRPr lang="zh-CN" sz="1600"/>
          </a:p>
        </p:txBody>
      </p:sp>
      <p:sp>
        <p:nvSpPr>
          <p:cNvPr id="66" name="TextBox 66"/>
          <p:cNvSpPr txBox="1"/>
          <p:nvPr/>
        </p:nvSpPr>
        <p:spPr>
          <a:xfrm>
            <a:off x="8054377" y="940656"/>
            <a:ext cx="1404902" cy="285743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600" b="1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Jetson Thor</a:t>
            </a:r>
            <a:endParaRPr lang="zh-CN" sz="1650"/>
          </a:p>
        </p:txBody>
      </p:sp>
      <p:sp>
        <p:nvSpPr>
          <p:cNvPr id="67" name="TextBox 67"/>
          <p:cNvSpPr txBox="1"/>
          <p:nvPr/>
        </p:nvSpPr>
        <p:spPr>
          <a:xfrm>
            <a:off x="9554527" y="964468"/>
            <a:ext cx="845323" cy="24407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552" b="1">
                <a:solidFill>
                  <a:srgbClr val="FFFFFF"/>
                </a:solidFill>
                <a:latin typeface="Arial"/>
                <a:ea typeface="Microsoft YaHei"/>
                <a:cs typeface="Microsoft YaHei"/>
              </a:rPr>
              <a:t>128 GB</a:t>
            </a:r>
            <a:endParaRPr lang="zh-CN" sz="1600"/>
          </a:p>
        </p:txBody>
      </p:sp>
      <p:sp>
        <p:nvSpPr>
          <p:cNvPr id="68" name="TextBox 68"/>
          <p:cNvSpPr txBox="1"/>
          <p:nvPr/>
        </p:nvSpPr>
        <p:spPr>
          <a:xfrm>
            <a:off x="8096048" y="1232352"/>
            <a:ext cx="3196748" cy="220260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261" b="1">
                <a:solidFill>
                  <a:srgbClr val="1354AA"/>
                </a:solidFill>
                <a:latin typeface="Arial"/>
                <a:ea typeface="Microsoft YaHei"/>
                <a:cs typeface="Microsoft YaHei"/>
              </a:rPr>
              <a:t>Complete TurboVLA neural inference</a:t>
            </a:r>
            <a:endParaRPr lang="zh-CN" sz="1300"/>
          </a:p>
        </p:txBody>
      </p:sp>
      <p:sp>
        <p:nvSpPr>
          <p:cNvPr id="69" name="TextBox 69"/>
          <p:cNvSpPr txBox="1"/>
          <p:nvPr/>
        </p:nvSpPr>
        <p:spPr>
          <a:xfrm>
            <a:off x="2780040" y="1744308"/>
            <a:ext cx="1095348" cy="20240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892" b="1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LIBERO environment</a:t>
            </a:r>
            <a:endParaRPr lang="zh-CN" sz="1200"/>
          </a:p>
        </p:txBody>
      </p:sp>
      <p:sp>
        <p:nvSpPr>
          <p:cNvPr id="70" name="TextBox 70"/>
          <p:cNvSpPr txBox="1"/>
          <p:nvPr/>
        </p:nvSpPr>
        <p:spPr>
          <a:xfrm>
            <a:off x="2410955" y="1988380"/>
            <a:ext cx="1845423" cy="178589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800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Dual-view RGB · 8-D state · Instruction</a:t>
            </a:r>
            <a:endParaRPr lang="zh-CN" sz="940"/>
          </a:p>
        </p:txBody>
      </p:sp>
      <p:sp>
        <p:nvSpPr>
          <p:cNvPr id="71" name="TextBox 71"/>
          <p:cNvSpPr txBox="1"/>
          <p:nvPr/>
        </p:nvSpPr>
        <p:spPr>
          <a:xfrm>
            <a:off x="1410855" y="2613442"/>
            <a:ext cx="1940670" cy="20240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 b="1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Snapshot and normalize</a:t>
            </a:r>
            <a:endParaRPr lang="zh-CN" sz="1200"/>
          </a:p>
        </p:txBody>
      </p:sp>
      <p:sp>
        <p:nvSpPr>
          <p:cNvPr id="72" name="TextBox 72"/>
          <p:cNvSpPr txBox="1"/>
          <p:nvPr/>
        </p:nvSpPr>
        <p:spPr>
          <a:xfrm>
            <a:off x="1410855" y="2845608"/>
            <a:ext cx="1940670" cy="172636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15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RGB: 2 × 3 × 256 × 256</a:t>
            </a:r>
            <a:endParaRPr lang="zh-CN" sz="1150"/>
          </a:p>
        </p:txBody>
      </p:sp>
      <p:sp>
        <p:nvSpPr>
          <p:cNvPr id="73" name="TextBox 73"/>
          <p:cNvSpPr txBox="1"/>
          <p:nvPr/>
        </p:nvSpPr>
        <p:spPr>
          <a:xfrm>
            <a:off x="1410855" y="3024198"/>
            <a:ext cx="1940670" cy="172636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15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State: 8</a:t>
            </a:r>
            <a:endParaRPr lang="zh-CN" sz="1150"/>
          </a:p>
        </p:txBody>
      </p:sp>
      <p:sp>
        <p:nvSpPr>
          <p:cNvPr id="74" name="TextBox 74"/>
          <p:cNvSpPr txBox="1"/>
          <p:nvPr/>
        </p:nvSpPr>
        <p:spPr>
          <a:xfrm>
            <a:off x="1392996" y="3494483"/>
            <a:ext cx="1982341" cy="20240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32" b="1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Encode and compress tensors</a:t>
            </a:r>
            <a:endParaRPr lang="zh-CN" sz="1200"/>
          </a:p>
        </p:txBody>
      </p:sp>
      <p:sp>
        <p:nvSpPr>
          <p:cNvPr id="75" name="TextBox 75"/>
          <p:cNvSpPr txBox="1"/>
          <p:nvPr/>
        </p:nvSpPr>
        <p:spPr>
          <a:xfrm>
            <a:off x="1381090" y="3738555"/>
            <a:ext cx="1994247" cy="172636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045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BF16 / FP32 · Codec negotiation</a:t>
            </a:r>
            <a:endParaRPr lang="zh-CN" sz="1150"/>
          </a:p>
        </p:txBody>
      </p:sp>
      <p:sp>
        <p:nvSpPr>
          <p:cNvPr id="76" name="TextBox 76"/>
          <p:cNvSpPr txBox="1"/>
          <p:nvPr/>
        </p:nvSpPr>
        <p:spPr>
          <a:xfrm>
            <a:off x="1428714" y="4220746"/>
            <a:ext cx="1845423" cy="18454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 b="1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Action timeline</a:t>
            </a:r>
            <a:endParaRPr lang="zh-CN" sz="1200"/>
          </a:p>
        </p:txBody>
      </p:sp>
      <p:sp>
        <p:nvSpPr>
          <p:cNvPr id="77" name="TextBox 77"/>
          <p:cNvSpPr txBox="1"/>
          <p:nvPr/>
        </p:nvSpPr>
        <p:spPr>
          <a:xfrm>
            <a:off x="982241" y="4470771"/>
            <a:ext cx="1077489" cy="24407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028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async (replace)</a:t>
            </a:r>
            <a:endParaRPr lang="zh-CN" sz="1060"/>
          </a:p>
        </p:txBody>
      </p:sp>
      <p:sp>
        <p:nvSpPr>
          <p:cNvPr id="78" name="TextBox 78"/>
          <p:cNvSpPr txBox="1"/>
          <p:nvPr/>
        </p:nvSpPr>
        <p:spPr>
          <a:xfrm>
            <a:off x="2160930" y="4470771"/>
            <a:ext cx="684592" cy="24407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15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blend</a:t>
            </a:r>
            <a:endParaRPr lang="zh-CN" sz="1150"/>
          </a:p>
        </p:txBody>
      </p:sp>
      <p:sp>
        <p:nvSpPr>
          <p:cNvPr id="79" name="TextBox 79"/>
          <p:cNvSpPr txBox="1"/>
          <p:nvPr/>
        </p:nvSpPr>
        <p:spPr>
          <a:xfrm>
            <a:off x="2946723" y="4470771"/>
            <a:ext cx="785793" cy="24407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15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sync</a:t>
            </a:r>
            <a:endParaRPr lang="zh-CN" sz="1150"/>
          </a:p>
        </p:txBody>
      </p:sp>
      <p:sp>
        <p:nvSpPr>
          <p:cNvPr id="80" name="TextBox 80"/>
          <p:cNvSpPr txBox="1"/>
          <p:nvPr/>
        </p:nvSpPr>
        <p:spPr>
          <a:xfrm>
            <a:off x="1559680" y="4762467"/>
            <a:ext cx="1666833" cy="18454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912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Align by executed control steps</a:t>
            </a:r>
            <a:endParaRPr lang="zh-CN" sz="1150"/>
          </a:p>
        </p:txBody>
      </p:sp>
      <p:sp>
        <p:nvSpPr>
          <p:cNvPr id="81" name="TextBox 81"/>
          <p:cNvSpPr txBox="1"/>
          <p:nvPr/>
        </p:nvSpPr>
        <p:spPr>
          <a:xfrm>
            <a:off x="1488244" y="5238705"/>
            <a:ext cx="1785893" cy="20240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 b="1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Control execution</a:t>
            </a:r>
            <a:endParaRPr lang="zh-CN" sz="1200"/>
          </a:p>
        </p:txBody>
      </p:sp>
      <p:sp>
        <p:nvSpPr>
          <p:cNvPr id="82" name="TextBox 82"/>
          <p:cNvSpPr txBox="1"/>
          <p:nvPr/>
        </p:nvSpPr>
        <p:spPr>
          <a:xfrm>
            <a:off x="345273" y="5697084"/>
            <a:ext cx="2440720" cy="220260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64" b="1">
                <a:solidFill>
                  <a:srgbClr val="1354AA"/>
                </a:solidFill>
                <a:latin typeface="Arial"/>
                <a:ea typeface="Microsoft YaHei"/>
                <a:cs typeface="Microsoft YaHei"/>
              </a:rPr>
              <a:t>No model weights on Orin</a:t>
            </a:r>
            <a:endParaRPr lang="zh-CN" sz="1200"/>
          </a:p>
        </p:txBody>
      </p:sp>
      <p:sp>
        <p:nvSpPr>
          <p:cNvPr id="83" name="TextBox 83"/>
          <p:cNvSpPr txBox="1"/>
          <p:nvPr/>
        </p:nvSpPr>
        <p:spPr>
          <a:xfrm>
            <a:off x="8274637" y="1589530"/>
            <a:ext cx="2083542" cy="20835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00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Receive · Decompress · Validate</a:t>
            </a:r>
            <a:endParaRPr lang="zh-CN" sz="1200"/>
          </a:p>
        </p:txBody>
      </p:sp>
      <p:sp>
        <p:nvSpPr>
          <p:cNvPr id="84" name="TextBox 84"/>
          <p:cNvSpPr txBox="1"/>
          <p:nvPr/>
        </p:nvSpPr>
        <p:spPr>
          <a:xfrm>
            <a:off x="6953076" y="2166969"/>
            <a:ext cx="1190595" cy="196448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DINOv3</a:t>
            </a:r>
            <a:endParaRPr lang="zh-CN" sz="1200"/>
          </a:p>
        </p:txBody>
      </p:sp>
      <p:sp>
        <p:nvSpPr>
          <p:cNvPr id="85" name="TextBox 85"/>
          <p:cNvSpPr txBox="1"/>
          <p:nvPr/>
        </p:nvSpPr>
        <p:spPr>
          <a:xfrm>
            <a:off x="6953076" y="2399135"/>
            <a:ext cx="1190595" cy="178589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15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Vision encoder</a:t>
            </a:r>
            <a:endParaRPr lang="zh-CN" sz="1150"/>
          </a:p>
        </p:txBody>
      </p:sp>
      <p:sp>
        <p:nvSpPr>
          <p:cNvPr id="86" name="TextBox 86"/>
          <p:cNvSpPr txBox="1"/>
          <p:nvPr/>
        </p:nvSpPr>
        <p:spPr>
          <a:xfrm>
            <a:off x="8649674" y="2166969"/>
            <a:ext cx="1285843" cy="196448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BERT</a:t>
            </a:r>
            <a:endParaRPr lang="zh-CN" sz="1200"/>
          </a:p>
        </p:txBody>
      </p:sp>
      <p:sp>
        <p:nvSpPr>
          <p:cNvPr id="87" name="TextBox 87"/>
          <p:cNvSpPr txBox="1"/>
          <p:nvPr/>
        </p:nvSpPr>
        <p:spPr>
          <a:xfrm>
            <a:off x="8649674" y="2399135"/>
            <a:ext cx="1285843" cy="178589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15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Online text encoder</a:t>
            </a:r>
            <a:endParaRPr lang="zh-CN" sz="1150"/>
          </a:p>
        </p:txBody>
      </p:sp>
      <p:sp>
        <p:nvSpPr>
          <p:cNvPr id="88" name="TextBox 88"/>
          <p:cNvSpPr txBox="1"/>
          <p:nvPr/>
        </p:nvSpPr>
        <p:spPr>
          <a:xfrm>
            <a:off x="10524862" y="2166969"/>
            <a:ext cx="1214407" cy="196448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086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State projection</a:t>
            </a:r>
            <a:endParaRPr lang="zh-CN" sz="1120"/>
          </a:p>
        </p:txBody>
      </p:sp>
      <p:sp>
        <p:nvSpPr>
          <p:cNvPr id="89" name="TextBox 89"/>
          <p:cNvSpPr txBox="1"/>
          <p:nvPr/>
        </p:nvSpPr>
        <p:spPr>
          <a:xfrm>
            <a:off x="10524862" y="2399135"/>
            <a:ext cx="1214407" cy="178589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15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State embedding</a:t>
            </a:r>
            <a:endParaRPr lang="zh-CN" sz="1150"/>
          </a:p>
        </p:txBody>
      </p:sp>
      <p:sp>
        <p:nvSpPr>
          <p:cNvPr id="90" name="TextBox 90"/>
          <p:cNvSpPr txBox="1"/>
          <p:nvPr/>
        </p:nvSpPr>
        <p:spPr>
          <a:xfrm>
            <a:off x="7679339" y="2803938"/>
            <a:ext cx="303602" cy="20240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377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…</a:t>
            </a:r>
            <a:endParaRPr lang="zh-CN" sz="1420"/>
          </a:p>
        </p:txBody>
      </p:sp>
      <p:sp>
        <p:nvSpPr>
          <p:cNvPr id="91" name="TextBox 91"/>
          <p:cNvSpPr txBox="1"/>
          <p:nvPr/>
        </p:nvSpPr>
        <p:spPr>
          <a:xfrm>
            <a:off x="9435467" y="2803938"/>
            <a:ext cx="303602" cy="20240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377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…</a:t>
            </a:r>
            <a:endParaRPr lang="zh-CN" sz="1420"/>
          </a:p>
        </p:txBody>
      </p:sp>
      <p:sp>
        <p:nvSpPr>
          <p:cNvPr id="92" name="TextBox 92"/>
          <p:cNvSpPr txBox="1"/>
          <p:nvPr/>
        </p:nvSpPr>
        <p:spPr>
          <a:xfrm>
            <a:off x="7500750" y="3280176"/>
            <a:ext cx="2500250" cy="214307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261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V–L Interaction</a:t>
            </a:r>
            <a:endParaRPr lang="zh-CN" sz="1300"/>
          </a:p>
        </p:txBody>
      </p:sp>
      <p:sp>
        <p:nvSpPr>
          <p:cNvPr id="93" name="TextBox 93"/>
          <p:cNvSpPr txBox="1"/>
          <p:nvPr/>
        </p:nvSpPr>
        <p:spPr>
          <a:xfrm>
            <a:off x="7030465" y="3625448"/>
            <a:ext cx="1220360" cy="178589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863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Visual → Instruction</a:t>
            </a:r>
            <a:endParaRPr lang="zh-CN" sz="890"/>
          </a:p>
        </p:txBody>
      </p:sp>
      <p:sp>
        <p:nvSpPr>
          <p:cNvPr id="94" name="TextBox 94"/>
          <p:cNvSpPr txBox="1"/>
          <p:nvPr/>
        </p:nvSpPr>
        <p:spPr>
          <a:xfrm>
            <a:off x="8828264" y="3625448"/>
            <a:ext cx="1220360" cy="178589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863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Instruction → Visual</a:t>
            </a:r>
            <a:endParaRPr lang="zh-CN" sz="890"/>
          </a:p>
        </p:txBody>
      </p:sp>
      <p:sp>
        <p:nvSpPr>
          <p:cNvPr id="95" name="TextBox 95"/>
          <p:cNvSpPr txBox="1"/>
          <p:nvPr/>
        </p:nvSpPr>
        <p:spPr>
          <a:xfrm>
            <a:off x="10256978" y="3625448"/>
            <a:ext cx="303602" cy="178589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018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N ×</a:t>
            </a:r>
            <a:endParaRPr lang="zh-CN" sz="1050"/>
          </a:p>
        </p:txBody>
      </p:sp>
      <p:sp>
        <p:nvSpPr>
          <p:cNvPr id="96" name="TextBox 96"/>
          <p:cNvSpPr txBox="1"/>
          <p:nvPr/>
        </p:nvSpPr>
        <p:spPr>
          <a:xfrm>
            <a:off x="8048424" y="4185028"/>
            <a:ext cx="255978" cy="20240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377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…</a:t>
            </a:r>
            <a:endParaRPr lang="zh-CN" sz="1420"/>
          </a:p>
        </p:txBody>
      </p:sp>
      <p:sp>
        <p:nvSpPr>
          <p:cNvPr id="97" name="TextBox 97"/>
          <p:cNvSpPr txBox="1"/>
          <p:nvPr/>
        </p:nvSpPr>
        <p:spPr>
          <a:xfrm>
            <a:off x="8709204" y="4214793"/>
            <a:ext cx="1678739" cy="178589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018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Action-ready features</a:t>
            </a:r>
            <a:endParaRPr lang="zh-CN" sz="1050"/>
          </a:p>
        </p:txBody>
      </p:sp>
      <p:sp>
        <p:nvSpPr>
          <p:cNvPr id="98" name="TextBox 98"/>
          <p:cNvSpPr txBox="1"/>
          <p:nvPr/>
        </p:nvSpPr>
        <p:spPr>
          <a:xfrm>
            <a:off x="7738869" y="4702937"/>
            <a:ext cx="3095548" cy="196448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Action Chunk Decoder (ACT)</a:t>
            </a:r>
            <a:endParaRPr lang="zh-CN" sz="1200"/>
          </a:p>
        </p:txBody>
      </p:sp>
      <p:sp>
        <p:nvSpPr>
          <p:cNvPr id="99" name="TextBox 99"/>
          <p:cNvSpPr txBox="1"/>
          <p:nvPr/>
        </p:nvSpPr>
        <p:spPr>
          <a:xfrm>
            <a:off x="8274637" y="5238705"/>
            <a:ext cx="2083542" cy="196448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Action denormalization</a:t>
            </a:r>
            <a:endParaRPr lang="zh-CN" sz="1200"/>
          </a:p>
        </p:txBody>
      </p:sp>
      <p:sp>
        <p:nvSpPr>
          <p:cNvPr id="100" name="TextBox 100"/>
          <p:cNvSpPr txBox="1"/>
          <p:nvPr/>
        </p:nvSpPr>
        <p:spPr>
          <a:xfrm>
            <a:off x="8988994" y="5703037"/>
            <a:ext cx="2774087" cy="20835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r"/>
            <a:r>
              <a:rPr lang="zh-CN" sz="1086">
                <a:solidFill>
                  <a:srgbClr val="1354AA"/>
                </a:solidFill>
                <a:latin typeface="Arial"/>
                <a:ea typeface="Microsoft YaHei"/>
                <a:cs typeface="Microsoft YaHei"/>
              </a:rPr>
              <a:t>Checkpoint · DINOv3 · BERT · Statistics</a:t>
            </a:r>
            <a:endParaRPr lang="zh-CN" sz="1120"/>
          </a:p>
        </p:txBody>
      </p:sp>
      <p:sp>
        <p:nvSpPr>
          <p:cNvPr id="101" name="TextBox 101"/>
          <p:cNvSpPr txBox="1"/>
          <p:nvPr/>
        </p:nvSpPr>
        <p:spPr>
          <a:xfrm>
            <a:off x="4500450" y="1881226"/>
            <a:ext cx="1785893" cy="20835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15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HTTP/1.1 · Keep-alive</a:t>
            </a:r>
            <a:endParaRPr lang="zh-CN" sz="1150"/>
          </a:p>
        </p:txBody>
      </p:sp>
      <p:sp>
        <p:nvSpPr>
          <p:cNvPr id="102" name="TextBox 102"/>
          <p:cNvSpPr txBox="1"/>
          <p:nvPr/>
        </p:nvSpPr>
        <p:spPr>
          <a:xfrm>
            <a:off x="4768334" y="2833702"/>
            <a:ext cx="1482291" cy="226213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784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Normalized tensors + instruction</a:t>
            </a:r>
            <a:endParaRPr lang="zh-CN" sz="1150"/>
          </a:p>
        </p:txBody>
      </p:sp>
      <p:sp>
        <p:nvSpPr>
          <p:cNvPr id="103" name="TextBox 103"/>
          <p:cNvSpPr txBox="1"/>
          <p:nvPr/>
        </p:nvSpPr>
        <p:spPr>
          <a:xfrm>
            <a:off x="4923111" y="4661266"/>
            <a:ext cx="1315608" cy="214307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15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12 × 7 action chunk</a:t>
            </a:r>
            <a:endParaRPr lang="zh-CN" sz="1150"/>
          </a:p>
        </p:txBody>
      </p:sp>
      <p:sp>
        <p:nvSpPr>
          <p:cNvPr id="104" name="TextBox 104"/>
          <p:cNvSpPr txBox="1"/>
          <p:nvPr/>
        </p:nvSpPr>
        <p:spPr>
          <a:xfrm>
            <a:off x="4923111" y="4881526"/>
            <a:ext cx="1315608" cy="20835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065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Request ID · Timings</a:t>
            </a:r>
            <a:endParaRPr lang="zh-CN" sz="1150"/>
          </a:p>
        </p:txBody>
      </p:sp>
      <p:sp>
        <p:nvSpPr>
          <p:cNvPr id="105" name="TextBox 105"/>
          <p:cNvSpPr txBox="1"/>
          <p:nvPr/>
        </p:nvSpPr>
        <p:spPr>
          <a:xfrm>
            <a:off x="4780240" y="5119645"/>
            <a:ext cx="1494197" cy="214307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15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One request in flight</a:t>
            </a:r>
            <a:endParaRPr lang="zh-CN" sz="1150"/>
          </a:p>
        </p:txBody>
      </p:sp>
      <p:sp>
        <p:nvSpPr>
          <p:cNvPr id="106" name="TextBox 106"/>
          <p:cNvSpPr txBox="1"/>
          <p:nvPr/>
        </p:nvSpPr>
        <p:spPr>
          <a:xfrm>
            <a:off x="3440820" y="6220946"/>
            <a:ext cx="8411555" cy="24407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64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Metrics: success rate · control-interval p95 · hold_steps · stage timings</a:t>
            </a:r>
            <a:endParaRPr lang="zh-CN" sz="1200"/>
          </a:p>
        </p:txBody>
      </p:sp>
      <p:sp>
        <p:nvSpPr>
          <p:cNvPr id="107" name="TextBox 107"/>
          <p:cNvSpPr txBox="1"/>
          <p:nvPr/>
        </p:nvSpPr>
        <p:spPr>
          <a:xfrm>
            <a:off x="3440820" y="6482877"/>
            <a:ext cx="8411555" cy="220260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018">
                <a:solidFill>
                  <a:srgbClr val="111111"/>
                </a:solidFill>
                <a:latin typeface="Arial"/>
                <a:ea typeface="Microsoft YaHei"/>
                <a:cs typeface="Microsoft YaHei"/>
              </a:rPr>
              <a:t>Defaults: H=12 / R=4 / B=3. Control is capped at 20 Hz; performance is measured.</a:t>
            </a:r>
            <a:endParaRPr lang="zh-CN" sz="10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0" y="86"/>
            <a:ext cx="12191695" cy="68578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Rect 3"/>
          <p:cNvSpPr/>
          <p:nvPr/>
        </p:nvSpPr>
        <p:spPr>
          <a:xfrm>
            <a:off x="1952576" y="1422450"/>
            <a:ext cx="9851779" cy="317492"/>
          </a:xfrm>
          <a:prstGeom prst="rect">
            <a:avLst/>
          </a:prstGeom>
          <a:solidFill>
            <a:srgbClr val="F2F6FB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Rect 4"/>
          <p:cNvSpPr/>
          <p:nvPr/>
        </p:nvSpPr>
        <p:spPr>
          <a:xfrm>
            <a:off x="1952576" y="1422450"/>
            <a:ext cx="1094642" cy="317492"/>
          </a:xfrm>
          <a:prstGeom prst="rect">
            <a:avLst/>
          </a:pr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Rect 5"/>
          <p:cNvSpPr/>
          <p:nvPr/>
        </p:nvSpPr>
        <p:spPr>
          <a:xfrm>
            <a:off x="5236502" y="1422450"/>
            <a:ext cx="1094642" cy="317492"/>
          </a:xfrm>
          <a:prstGeom prst="rect">
            <a:avLst/>
          </a:pr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Rect 6"/>
          <p:cNvSpPr/>
          <p:nvPr/>
        </p:nvSpPr>
        <p:spPr>
          <a:xfrm>
            <a:off x="7425787" y="1422450"/>
            <a:ext cx="1094642" cy="317492"/>
          </a:xfrm>
          <a:prstGeom prst="rect">
            <a:avLst/>
          </a:pr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Rect 7"/>
          <p:cNvSpPr/>
          <p:nvPr/>
        </p:nvSpPr>
        <p:spPr>
          <a:xfrm>
            <a:off x="9615071" y="1422450"/>
            <a:ext cx="1094642" cy="317492"/>
          </a:xfrm>
          <a:prstGeom prst="rect">
            <a:avLst/>
          </a:pr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Rect 8"/>
          <p:cNvSpPr/>
          <p:nvPr/>
        </p:nvSpPr>
        <p:spPr>
          <a:xfrm>
            <a:off x="1952576" y="1968537"/>
            <a:ext cx="547321" cy="361941"/>
          </a:xfrm>
          <a:prstGeom prst="rect">
            <a:avLst/>
          </a:prstGeom>
          <a:solidFill>
            <a:srgbClr val="F1F1F1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9" name="Rect 9"/>
          <p:cNvSpPr/>
          <p:nvPr/>
        </p:nvSpPr>
        <p:spPr>
          <a:xfrm>
            <a:off x="2499897" y="1968537"/>
            <a:ext cx="547321" cy="361941"/>
          </a:xfrm>
          <a:prstGeom prst="rect">
            <a:avLst/>
          </a:prstGeom>
          <a:solidFill>
            <a:srgbClr val="F1F1F1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10" name="Rect 10"/>
          <p:cNvSpPr/>
          <p:nvPr/>
        </p:nvSpPr>
        <p:spPr>
          <a:xfrm>
            <a:off x="3047218" y="19685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11" name="Rect 11"/>
          <p:cNvSpPr/>
          <p:nvPr/>
        </p:nvSpPr>
        <p:spPr>
          <a:xfrm>
            <a:off x="3594539" y="19685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12" name="Rect 12"/>
          <p:cNvSpPr/>
          <p:nvPr/>
        </p:nvSpPr>
        <p:spPr>
          <a:xfrm>
            <a:off x="4141860" y="19685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13" name="Rect 13"/>
          <p:cNvSpPr/>
          <p:nvPr/>
        </p:nvSpPr>
        <p:spPr>
          <a:xfrm>
            <a:off x="4689181" y="19685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14" name="Rect 14"/>
          <p:cNvSpPr/>
          <p:nvPr/>
        </p:nvSpPr>
        <p:spPr>
          <a:xfrm>
            <a:off x="5236502" y="19685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15" name="Rect 15"/>
          <p:cNvSpPr/>
          <p:nvPr/>
        </p:nvSpPr>
        <p:spPr>
          <a:xfrm>
            <a:off x="5783823" y="19685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16" name="Rect 16"/>
          <p:cNvSpPr/>
          <p:nvPr/>
        </p:nvSpPr>
        <p:spPr>
          <a:xfrm>
            <a:off x="6331144" y="1968537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17" name="Rect 17"/>
          <p:cNvSpPr/>
          <p:nvPr/>
        </p:nvSpPr>
        <p:spPr>
          <a:xfrm>
            <a:off x="6878466" y="1968537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18" name="Rect 18"/>
          <p:cNvSpPr/>
          <p:nvPr/>
        </p:nvSpPr>
        <p:spPr>
          <a:xfrm>
            <a:off x="7425787" y="1968537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19" name="Rect 19"/>
          <p:cNvSpPr/>
          <p:nvPr/>
        </p:nvSpPr>
        <p:spPr>
          <a:xfrm>
            <a:off x="7973108" y="1968537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20" name="Rect 20"/>
          <p:cNvSpPr/>
          <p:nvPr/>
        </p:nvSpPr>
        <p:spPr>
          <a:xfrm>
            <a:off x="8520429" y="1968537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21" name="Rect 21"/>
          <p:cNvSpPr/>
          <p:nvPr/>
        </p:nvSpPr>
        <p:spPr>
          <a:xfrm>
            <a:off x="9067750" y="1968537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22" name="Rect 22"/>
          <p:cNvSpPr/>
          <p:nvPr/>
        </p:nvSpPr>
        <p:spPr>
          <a:xfrm>
            <a:off x="9615071" y="1968537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23" name="Rect 23"/>
          <p:cNvSpPr/>
          <p:nvPr/>
        </p:nvSpPr>
        <p:spPr>
          <a:xfrm>
            <a:off x="10162392" y="1968537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24" name="Rect 24"/>
          <p:cNvSpPr/>
          <p:nvPr/>
        </p:nvSpPr>
        <p:spPr>
          <a:xfrm>
            <a:off x="10709713" y="1968537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25" name="Rect 25"/>
          <p:cNvSpPr/>
          <p:nvPr/>
        </p:nvSpPr>
        <p:spPr>
          <a:xfrm>
            <a:off x="11257034" y="1968537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26" name="Rect 26"/>
          <p:cNvSpPr/>
          <p:nvPr/>
        </p:nvSpPr>
        <p:spPr>
          <a:xfrm>
            <a:off x="1952576" y="2819415"/>
            <a:ext cx="9851779" cy="317492"/>
          </a:xfrm>
          <a:prstGeom prst="rect">
            <a:avLst/>
          </a:prstGeom>
          <a:solidFill>
            <a:srgbClr val="F2F6FB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Rect 27"/>
          <p:cNvSpPr/>
          <p:nvPr/>
        </p:nvSpPr>
        <p:spPr>
          <a:xfrm>
            <a:off x="1952576" y="2819415"/>
            <a:ext cx="1094642" cy="317492"/>
          </a:xfrm>
          <a:prstGeom prst="rect">
            <a:avLst/>
          </a:pr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28" name="Rect 28"/>
          <p:cNvSpPr/>
          <p:nvPr/>
        </p:nvSpPr>
        <p:spPr>
          <a:xfrm>
            <a:off x="5236502" y="2819415"/>
            <a:ext cx="1094642" cy="317492"/>
          </a:xfrm>
          <a:prstGeom prst="rect">
            <a:avLst/>
          </a:pr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Rect 29"/>
          <p:cNvSpPr/>
          <p:nvPr/>
        </p:nvSpPr>
        <p:spPr>
          <a:xfrm>
            <a:off x="7425787" y="2819415"/>
            <a:ext cx="1094642" cy="317492"/>
          </a:xfrm>
          <a:prstGeom prst="rect">
            <a:avLst/>
          </a:pr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Rect 30"/>
          <p:cNvSpPr/>
          <p:nvPr/>
        </p:nvSpPr>
        <p:spPr>
          <a:xfrm>
            <a:off x="9615071" y="2819415"/>
            <a:ext cx="1094642" cy="317492"/>
          </a:xfrm>
          <a:prstGeom prst="rect">
            <a:avLst/>
          </a:pr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31" name="Rect 31"/>
          <p:cNvSpPr/>
          <p:nvPr/>
        </p:nvSpPr>
        <p:spPr>
          <a:xfrm>
            <a:off x="1952576" y="3365502"/>
            <a:ext cx="547321" cy="361941"/>
          </a:xfrm>
          <a:prstGeom prst="rect">
            <a:avLst/>
          </a:prstGeom>
          <a:solidFill>
            <a:srgbClr val="F1F1F1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32" name="Rect 32"/>
          <p:cNvSpPr/>
          <p:nvPr/>
        </p:nvSpPr>
        <p:spPr>
          <a:xfrm>
            <a:off x="2499897" y="3365502"/>
            <a:ext cx="547321" cy="361941"/>
          </a:xfrm>
          <a:prstGeom prst="rect">
            <a:avLst/>
          </a:prstGeom>
          <a:solidFill>
            <a:srgbClr val="F1F1F1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33" name="Rect 33"/>
          <p:cNvSpPr/>
          <p:nvPr/>
        </p:nvSpPr>
        <p:spPr>
          <a:xfrm>
            <a:off x="3047218" y="3365502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34" name="Rect 34"/>
          <p:cNvSpPr/>
          <p:nvPr/>
        </p:nvSpPr>
        <p:spPr>
          <a:xfrm>
            <a:off x="3594539" y="3365502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35" name="Rect 35"/>
          <p:cNvSpPr/>
          <p:nvPr/>
        </p:nvSpPr>
        <p:spPr>
          <a:xfrm>
            <a:off x="4141860" y="3365502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36" name="Rect 36"/>
          <p:cNvSpPr/>
          <p:nvPr/>
        </p:nvSpPr>
        <p:spPr>
          <a:xfrm>
            <a:off x="4689181" y="3365502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37" name="Rect 37"/>
          <p:cNvSpPr/>
          <p:nvPr/>
        </p:nvSpPr>
        <p:spPr>
          <a:xfrm>
            <a:off x="5236502" y="3365502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38" name="Rect 38"/>
          <p:cNvSpPr/>
          <p:nvPr/>
        </p:nvSpPr>
        <p:spPr>
          <a:xfrm>
            <a:off x="5783823" y="3365502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39" name="Rect 39"/>
          <p:cNvSpPr/>
          <p:nvPr/>
        </p:nvSpPr>
        <p:spPr>
          <a:xfrm>
            <a:off x="6331144" y="3365502"/>
            <a:ext cx="547321" cy="361941"/>
          </a:xfrm>
          <a:prstGeom prst="rect">
            <a:avLst/>
          </a:prstGeom>
          <a:solidFill>
            <a:srgbClr val="DDDDF4"/>
          </a:solidFill>
          <a:ln w="6985">
            <a:solidFill>
              <a:srgbClr val="8F94BF"/>
            </a:solidFill>
          </a:ln>
        </p:spPr>
        <p:txBody>
          <a:bodyPr/>
          <a:lstStyle/>
          <a:p/>
        </p:txBody>
      </p:sp>
      <p:sp>
        <p:nvSpPr>
          <p:cNvPr id="40" name="Rect 40"/>
          <p:cNvSpPr/>
          <p:nvPr/>
        </p:nvSpPr>
        <p:spPr>
          <a:xfrm>
            <a:off x="6878466" y="3365502"/>
            <a:ext cx="547321" cy="361941"/>
          </a:xfrm>
          <a:prstGeom prst="rect">
            <a:avLst/>
          </a:prstGeom>
          <a:solidFill>
            <a:srgbClr val="DDDDF4"/>
          </a:solidFill>
          <a:ln w="6985">
            <a:solidFill>
              <a:srgbClr val="8F94BF"/>
            </a:solidFill>
          </a:ln>
        </p:spPr>
        <p:txBody>
          <a:bodyPr/>
          <a:lstStyle/>
          <a:p/>
        </p:txBody>
      </p:sp>
      <p:sp>
        <p:nvSpPr>
          <p:cNvPr id="41" name="Rect 41"/>
          <p:cNvSpPr/>
          <p:nvPr/>
        </p:nvSpPr>
        <p:spPr>
          <a:xfrm>
            <a:off x="7425787" y="3365502"/>
            <a:ext cx="547321" cy="361941"/>
          </a:xfrm>
          <a:prstGeom prst="rect">
            <a:avLst/>
          </a:prstGeom>
          <a:solidFill>
            <a:srgbClr val="DDDDF4"/>
          </a:solidFill>
          <a:ln w="6985">
            <a:solidFill>
              <a:srgbClr val="8F94BF"/>
            </a:solidFill>
          </a:ln>
        </p:spPr>
        <p:txBody>
          <a:bodyPr/>
          <a:lstStyle/>
          <a:p/>
        </p:txBody>
      </p:sp>
      <p:sp>
        <p:nvSpPr>
          <p:cNvPr id="42" name="Rect 42"/>
          <p:cNvSpPr/>
          <p:nvPr/>
        </p:nvSpPr>
        <p:spPr>
          <a:xfrm>
            <a:off x="7973108" y="3365502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43" name="Rect 43"/>
          <p:cNvSpPr/>
          <p:nvPr/>
        </p:nvSpPr>
        <p:spPr>
          <a:xfrm>
            <a:off x="8520429" y="3365502"/>
            <a:ext cx="547321" cy="361941"/>
          </a:xfrm>
          <a:prstGeom prst="rect">
            <a:avLst/>
          </a:prstGeom>
          <a:solidFill>
            <a:srgbClr val="DDDDF4"/>
          </a:solidFill>
          <a:ln w="6985">
            <a:solidFill>
              <a:srgbClr val="8F94BF"/>
            </a:solidFill>
          </a:ln>
        </p:spPr>
        <p:txBody>
          <a:bodyPr/>
          <a:lstStyle/>
          <a:p/>
        </p:txBody>
      </p:sp>
      <p:sp>
        <p:nvSpPr>
          <p:cNvPr id="44" name="Rect 44"/>
          <p:cNvSpPr/>
          <p:nvPr/>
        </p:nvSpPr>
        <p:spPr>
          <a:xfrm>
            <a:off x="9067750" y="3365502"/>
            <a:ext cx="547321" cy="361941"/>
          </a:xfrm>
          <a:prstGeom prst="rect">
            <a:avLst/>
          </a:prstGeom>
          <a:solidFill>
            <a:srgbClr val="DDDDF4"/>
          </a:solidFill>
          <a:ln w="6985">
            <a:solidFill>
              <a:srgbClr val="8F94BF"/>
            </a:solidFill>
          </a:ln>
        </p:spPr>
        <p:txBody>
          <a:bodyPr/>
          <a:lstStyle/>
          <a:p/>
        </p:txBody>
      </p:sp>
      <p:sp>
        <p:nvSpPr>
          <p:cNvPr id="45" name="Rect 45"/>
          <p:cNvSpPr/>
          <p:nvPr/>
        </p:nvSpPr>
        <p:spPr>
          <a:xfrm>
            <a:off x="9615071" y="3365502"/>
            <a:ext cx="547321" cy="361941"/>
          </a:xfrm>
          <a:prstGeom prst="rect">
            <a:avLst/>
          </a:prstGeom>
          <a:solidFill>
            <a:srgbClr val="DDDDF4"/>
          </a:solidFill>
          <a:ln w="6985">
            <a:solidFill>
              <a:srgbClr val="8F94BF"/>
            </a:solidFill>
          </a:ln>
        </p:spPr>
        <p:txBody>
          <a:bodyPr/>
          <a:lstStyle/>
          <a:p/>
        </p:txBody>
      </p:sp>
      <p:sp>
        <p:nvSpPr>
          <p:cNvPr id="46" name="Rect 46"/>
          <p:cNvSpPr/>
          <p:nvPr/>
        </p:nvSpPr>
        <p:spPr>
          <a:xfrm>
            <a:off x="10162392" y="3365502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47" name="Rect 47"/>
          <p:cNvSpPr/>
          <p:nvPr/>
        </p:nvSpPr>
        <p:spPr>
          <a:xfrm>
            <a:off x="10709713" y="3365502"/>
            <a:ext cx="547321" cy="361941"/>
          </a:xfrm>
          <a:prstGeom prst="rect">
            <a:avLst/>
          </a:prstGeom>
          <a:solidFill>
            <a:srgbClr val="DDDDF4"/>
          </a:solidFill>
          <a:ln w="6985">
            <a:solidFill>
              <a:srgbClr val="8F94BF"/>
            </a:solidFill>
          </a:ln>
        </p:spPr>
        <p:txBody>
          <a:bodyPr/>
          <a:lstStyle/>
          <a:p/>
        </p:txBody>
      </p:sp>
      <p:sp>
        <p:nvSpPr>
          <p:cNvPr id="48" name="Rect 48"/>
          <p:cNvSpPr/>
          <p:nvPr/>
        </p:nvSpPr>
        <p:spPr>
          <a:xfrm>
            <a:off x="11257034" y="3365502"/>
            <a:ext cx="547321" cy="361941"/>
          </a:xfrm>
          <a:prstGeom prst="rect">
            <a:avLst/>
          </a:prstGeom>
          <a:solidFill>
            <a:srgbClr val="DDDDF4"/>
          </a:solidFill>
          <a:ln w="6985">
            <a:solidFill>
              <a:srgbClr val="8F94BF"/>
            </a:solidFill>
          </a:ln>
        </p:spPr>
        <p:txBody>
          <a:bodyPr/>
          <a:lstStyle/>
          <a:p/>
        </p:txBody>
      </p:sp>
      <p:sp>
        <p:nvSpPr>
          <p:cNvPr id="49" name="Rect 49"/>
          <p:cNvSpPr/>
          <p:nvPr/>
        </p:nvSpPr>
        <p:spPr>
          <a:xfrm>
            <a:off x="1952576" y="4406876"/>
            <a:ext cx="9851779" cy="317492"/>
          </a:xfrm>
          <a:prstGeom prst="rect">
            <a:avLst/>
          </a:prstGeom>
          <a:solidFill>
            <a:srgbClr val="F2F6FB"/>
          </a:solidFill>
          <a:ln>
            <a:noFill/>
          </a:ln>
        </p:spPr>
        <p:txBody>
          <a:bodyPr/>
          <a:lstStyle/>
          <a:p/>
        </p:txBody>
      </p:sp>
      <p:sp>
        <p:nvSpPr>
          <p:cNvPr id="50" name="Rect 50"/>
          <p:cNvSpPr/>
          <p:nvPr/>
        </p:nvSpPr>
        <p:spPr>
          <a:xfrm>
            <a:off x="1952576" y="4406876"/>
            <a:ext cx="1094642" cy="317492"/>
          </a:xfrm>
          <a:prstGeom prst="rect">
            <a:avLst/>
          </a:pr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51" name="Rect 51"/>
          <p:cNvSpPr/>
          <p:nvPr/>
        </p:nvSpPr>
        <p:spPr>
          <a:xfrm>
            <a:off x="9615071" y="4406876"/>
            <a:ext cx="1094642" cy="317492"/>
          </a:xfrm>
          <a:prstGeom prst="rect">
            <a:avLst/>
          </a:pr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52" name="Rect 52"/>
          <p:cNvSpPr/>
          <p:nvPr/>
        </p:nvSpPr>
        <p:spPr>
          <a:xfrm>
            <a:off x="1952576" y="4930737"/>
            <a:ext cx="547321" cy="361941"/>
          </a:xfrm>
          <a:prstGeom prst="rect">
            <a:avLst/>
          </a:prstGeom>
          <a:solidFill>
            <a:srgbClr val="F1F1F1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53" name="Rect 53"/>
          <p:cNvSpPr/>
          <p:nvPr/>
        </p:nvSpPr>
        <p:spPr>
          <a:xfrm>
            <a:off x="2499897" y="4930737"/>
            <a:ext cx="547321" cy="361941"/>
          </a:xfrm>
          <a:prstGeom prst="rect">
            <a:avLst/>
          </a:prstGeom>
          <a:solidFill>
            <a:srgbClr val="F1F1F1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54" name="Rect 54"/>
          <p:cNvSpPr/>
          <p:nvPr/>
        </p:nvSpPr>
        <p:spPr>
          <a:xfrm>
            <a:off x="3047218" y="49307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55" name="Rect 55"/>
          <p:cNvSpPr/>
          <p:nvPr/>
        </p:nvSpPr>
        <p:spPr>
          <a:xfrm>
            <a:off x="3594539" y="49307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56" name="Rect 56"/>
          <p:cNvSpPr/>
          <p:nvPr/>
        </p:nvSpPr>
        <p:spPr>
          <a:xfrm>
            <a:off x="4141860" y="49307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57" name="Rect 57"/>
          <p:cNvSpPr/>
          <p:nvPr/>
        </p:nvSpPr>
        <p:spPr>
          <a:xfrm>
            <a:off x="4689181" y="49307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58" name="Rect 58"/>
          <p:cNvSpPr/>
          <p:nvPr/>
        </p:nvSpPr>
        <p:spPr>
          <a:xfrm>
            <a:off x="5236502" y="49307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59" name="Rect 59"/>
          <p:cNvSpPr/>
          <p:nvPr/>
        </p:nvSpPr>
        <p:spPr>
          <a:xfrm>
            <a:off x="5783823" y="49307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60" name="Rect 60"/>
          <p:cNvSpPr/>
          <p:nvPr/>
        </p:nvSpPr>
        <p:spPr>
          <a:xfrm>
            <a:off x="6331144" y="49307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61" name="Rect 61"/>
          <p:cNvSpPr/>
          <p:nvPr/>
        </p:nvSpPr>
        <p:spPr>
          <a:xfrm>
            <a:off x="6878466" y="49307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62" name="Rect 62"/>
          <p:cNvSpPr/>
          <p:nvPr/>
        </p:nvSpPr>
        <p:spPr>
          <a:xfrm>
            <a:off x="7425787" y="49307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63" name="Rect 63"/>
          <p:cNvSpPr/>
          <p:nvPr/>
        </p:nvSpPr>
        <p:spPr>
          <a:xfrm>
            <a:off x="7973108" y="49307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64" name="Rect 64"/>
          <p:cNvSpPr/>
          <p:nvPr/>
        </p:nvSpPr>
        <p:spPr>
          <a:xfrm>
            <a:off x="8520429" y="49307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65" name="Rect 65"/>
          <p:cNvSpPr/>
          <p:nvPr/>
        </p:nvSpPr>
        <p:spPr>
          <a:xfrm>
            <a:off x="9067750" y="4930737"/>
            <a:ext cx="547321" cy="361941"/>
          </a:xfrm>
          <a:prstGeom prst="rect">
            <a:avLst/>
          </a:prstGeom>
          <a:solidFill>
            <a:srgbClr val="E2ECF5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66" name="Rect 66"/>
          <p:cNvSpPr/>
          <p:nvPr/>
        </p:nvSpPr>
        <p:spPr>
          <a:xfrm>
            <a:off x="9615071" y="4930737"/>
            <a:ext cx="547321" cy="361941"/>
          </a:xfrm>
          <a:prstGeom prst="rect">
            <a:avLst/>
          </a:prstGeom>
          <a:solidFill>
            <a:srgbClr val="F1F1F1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67" name="Rect 67"/>
          <p:cNvSpPr/>
          <p:nvPr/>
        </p:nvSpPr>
        <p:spPr>
          <a:xfrm>
            <a:off x="10162392" y="4930737"/>
            <a:ext cx="547321" cy="361941"/>
          </a:xfrm>
          <a:prstGeom prst="rect">
            <a:avLst/>
          </a:prstGeom>
          <a:solidFill>
            <a:srgbClr val="F1F1F1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68" name="Rect 68"/>
          <p:cNvSpPr/>
          <p:nvPr/>
        </p:nvSpPr>
        <p:spPr>
          <a:xfrm>
            <a:off x="10709713" y="4930737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69" name="Rect 69"/>
          <p:cNvSpPr/>
          <p:nvPr/>
        </p:nvSpPr>
        <p:spPr>
          <a:xfrm>
            <a:off x="11257034" y="4930737"/>
            <a:ext cx="547321" cy="361941"/>
          </a:xfrm>
          <a:prstGeom prst="rect">
            <a:avLst/>
          </a:prstGeom>
          <a:solidFill>
            <a:srgbClr val="BED6EB"/>
          </a:solidFill>
          <a:ln w="6985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70" name="Rect 70"/>
          <p:cNvSpPr/>
          <p:nvPr/>
        </p:nvSpPr>
        <p:spPr>
          <a:xfrm>
            <a:off x="174621" y="5762567"/>
            <a:ext cx="215895" cy="196845"/>
          </a:xfrm>
          <a:prstGeom prst="rect">
            <a:avLst/>
          </a:prstGeom>
          <a:solidFill>
            <a:srgbClr val="E2ECF5"/>
          </a:solidFill>
          <a:ln w="6350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71" name="Rect 71"/>
          <p:cNvSpPr/>
          <p:nvPr/>
        </p:nvSpPr>
        <p:spPr>
          <a:xfrm>
            <a:off x="1936702" y="5762567"/>
            <a:ext cx="215895" cy="196845"/>
          </a:xfrm>
          <a:prstGeom prst="rect">
            <a:avLst/>
          </a:prstGeom>
          <a:solidFill>
            <a:srgbClr val="BED6EB"/>
          </a:solidFill>
          <a:ln w="6350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72" name="Rect 72"/>
          <p:cNvSpPr/>
          <p:nvPr/>
        </p:nvSpPr>
        <p:spPr>
          <a:xfrm>
            <a:off x="3651159" y="5762567"/>
            <a:ext cx="215895" cy="196845"/>
          </a:xfrm>
          <a:prstGeom prst="rect">
            <a:avLst/>
          </a:prstGeom>
          <a:solidFill>
            <a:srgbClr val="DDDDF4"/>
          </a:solidFill>
          <a:ln w="6350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73" name="Rect 73"/>
          <p:cNvSpPr/>
          <p:nvPr/>
        </p:nvSpPr>
        <p:spPr>
          <a:xfrm>
            <a:off x="5206870" y="5762567"/>
            <a:ext cx="215895" cy="196845"/>
          </a:xfrm>
          <a:prstGeom prst="rect">
            <a:avLst/>
          </a:prstGeom>
          <a:solidFill>
            <a:srgbClr val="F1F1F1"/>
          </a:solidFill>
          <a:ln w="6350">
            <a:solidFill>
              <a:srgbClr val="9AAEC0"/>
            </a:solidFill>
          </a:ln>
        </p:spPr>
        <p:txBody>
          <a:bodyPr/>
          <a:lstStyle/>
          <a:p/>
        </p:txBody>
      </p:sp>
      <p:sp>
        <p:nvSpPr>
          <p:cNvPr id="74" name="Line 74"/>
          <p:cNvSpPr/>
          <p:nvPr/>
        </p:nvSpPr>
        <p:spPr>
          <a:xfrm>
            <a:off x="1952576" y="1254179"/>
            <a:ext cx="0" cy="82548"/>
          </a:xfrm>
          <a:prstGeom prst="line">
            <a:avLst/>
          </a:prstGeom>
          <a:noFill/>
          <a:ln w="7620">
            <a:solidFill>
              <a:srgbClr val="111820"/>
            </a:solidFill>
            <a:prstDash val="dot"/>
          </a:ln>
        </p:spPr>
        <p:txBody>
          <a:bodyPr/>
          <a:lstStyle/>
          <a:p/>
        </p:txBody>
      </p:sp>
      <p:sp>
        <p:nvSpPr>
          <p:cNvPr id="75" name="Line 75"/>
          <p:cNvSpPr/>
          <p:nvPr/>
        </p:nvSpPr>
        <p:spPr>
          <a:xfrm>
            <a:off x="3047218" y="1254179"/>
            <a:ext cx="0" cy="82548"/>
          </a:xfrm>
          <a:prstGeom prst="line">
            <a:avLst/>
          </a:prstGeom>
          <a:noFill/>
          <a:ln w="7620">
            <a:solidFill>
              <a:srgbClr val="111820"/>
            </a:solidFill>
            <a:prstDash val="dot"/>
          </a:ln>
        </p:spPr>
        <p:txBody>
          <a:bodyPr/>
          <a:lstStyle/>
          <a:p/>
        </p:txBody>
      </p:sp>
      <p:sp>
        <p:nvSpPr>
          <p:cNvPr id="76" name="Line 76"/>
          <p:cNvSpPr/>
          <p:nvPr/>
        </p:nvSpPr>
        <p:spPr>
          <a:xfrm>
            <a:off x="4141860" y="1254179"/>
            <a:ext cx="0" cy="82548"/>
          </a:xfrm>
          <a:prstGeom prst="line">
            <a:avLst/>
          </a:prstGeom>
          <a:noFill/>
          <a:ln w="7620">
            <a:solidFill>
              <a:srgbClr val="111820"/>
            </a:solidFill>
            <a:prstDash val="dot"/>
          </a:ln>
        </p:spPr>
        <p:txBody>
          <a:bodyPr/>
          <a:lstStyle/>
          <a:p/>
        </p:txBody>
      </p:sp>
      <p:sp>
        <p:nvSpPr>
          <p:cNvPr id="77" name="Line 77"/>
          <p:cNvSpPr/>
          <p:nvPr/>
        </p:nvSpPr>
        <p:spPr>
          <a:xfrm>
            <a:off x="5236502" y="1254179"/>
            <a:ext cx="0" cy="82548"/>
          </a:xfrm>
          <a:prstGeom prst="line">
            <a:avLst/>
          </a:prstGeom>
          <a:noFill/>
          <a:ln w="7620">
            <a:solidFill>
              <a:srgbClr val="111820"/>
            </a:solidFill>
            <a:prstDash val="dot"/>
          </a:ln>
        </p:spPr>
        <p:txBody>
          <a:bodyPr/>
          <a:lstStyle/>
          <a:p/>
        </p:txBody>
      </p:sp>
      <p:sp>
        <p:nvSpPr>
          <p:cNvPr id="78" name="Line 78"/>
          <p:cNvSpPr/>
          <p:nvPr/>
        </p:nvSpPr>
        <p:spPr>
          <a:xfrm>
            <a:off x="6331144" y="1254179"/>
            <a:ext cx="0" cy="82548"/>
          </a:xfrm>
          <a:prstGeom prst="line">
            <a:avLst/>
          </a:prstGeom>
          <a:noFill/>
          <a:ln w="7620">
            <a:solidFill>
              <a:srgbClr val="111820"/>
            </a:solidFill>
            <a:prstDash val="dot"/>
          </a:ln>
        </p:spPr>
        <p:txBody>
          <a:bodyPr/>
          <a:lstStyle/>
          <a:p/>
        </p:txBody>
      </p:sp>
      <p:sp>
        <p:nvSpPr>
          <p:cNvPr id="79" name="Line 79"/>
          <p:cNvSpPr/>
          <p:nvPr/>
        </p:nvSpPr>
        <p:spPr>
          <a:xfrm>
            <a:off x="7425787" y="1254179"/>
            <a:ext cx="0" cy="82548"/>
          </a:xfrm>
          <a:prstGeom prst="line">
            <a:avLst/>
          </a:prstGeom>
          <a:noFill/>
          <a:ln w="7620">
            <a:solidFill>
              <a:srgbClr val="111820"/>
            </a:solidFill>
            <a:prstDash val="dot"/>
          </a:ln>
        </p:spPr>
        <p:txBody>
          <a:bodyPr/>
          <a:lstStyle/>
          <a:p/>
        </p:txBody>
      </p:sp>
      <p:sp>
        <p:nvSpPr>
          <p:cNvPr id="80" name="Line 80"/>
          <p:cNvSpPr/>
          <p:nvPr/>
        </p:nvSpPr>
        <p:spPr>
          <a:xfrm>
            <a:off x="8520429" y="1254179"/>
            <a:ext cx="0" cy="82548"/>
          </a:xfrm>
          <a:prstGeom prst="line">
            <a:avLst/>
          </a:prstGeom>
          <a:noFill/>
          <a:ln w="7620">
            <a:solidFill>
              <a:srgbClr val="111820"/>
            </a:solidFill>
            <a:prstDash val="dot"/>
          </a:ln>
        </p:spPr>
        <p:txBody>
          <a:bodyPr/>
          <a:lstStyle/>
          <a:p/>
        </p:txBody>
      </p:sp>
      <p:sp>
        <p:nvSpPr>
          <p:cNvPr id="81" name="Line 81"/>
          <p:cNvSpPr/>
          <p:nvPr/>
        </p:nvSpPr>
        <p:spPr>
          <a:xfrm>
            <a:off x="9615071" y="1254179"/>
            <a:ext cx="0" cy="82548"/>
          </a:xfrm>
          <a:prstGeom prst="line">
            <a:avLst/>
          </a:prstGeom>
          <a:noFill/>
          <a:ln w="7620">
            <a:solidFill>
              <a:srgbClr val="111820"/>
            </a:solidFill>
            <a:prstDash val="dot"/>
          </a:ln>
        </p:spPr>
        <p:txBody>
          <a:bodyPr/>
          <a:lstStyle/>
          <a:p/>
        </p:txBody>
      </p:sp>
      <p:sp>
        <p:nvSpPr>
          <p:cNvPr id="82" name="Line 82"/>
          <p:cNvSpPr/>
          <p:nvPr/>
        </p:nvSpPr>
        <p:spPr>
          <a:xfrm>
            <a:off x="10709713" y="1254179"/>
            <a:ext cx="0" cy="82548"/>
          </a:xfrm>
          <a:prstGeom prst="line">
            <a:avLst/>
          </a:prstGeom>
          <a:noFill/>
          <a:ln w="7620">
            <a:solidFill>
              <a:srgbClr val="111820"/>
            </a:solidFill>
            <a:prstDash val="dot"/>
          </a:ln>
        </p:spPr>
        <p:txBody>
          <a:bodyPr/>
          <a:lstStyle/>
          <a:p/>
        </p:txBody>
      </p:sp>
      <p:sp>
        <p:nvSpPr>
          <p:cNvPr id="83" name="Line 83"/>
          <p:cNvSpPr/>
          <p:nvPr/>
        </p:nvSpPr>
        <p:spPr>
          <a:xfrm>
            <a:off x="11804355" y="1254179"/>
            <a:ext cx="0" cy="82548"/>
          </a:xfrm>
          <a:prstGeom prst="line">
            <a:avLst/>
          </a:prstGeom>
          <a:noFill/>
          <a:ln w="7620">
            <a:solidFill>
              <a:srgbClr val="111820"/>
            </a:solidFill>
            <a:prstDash val="dot"/>
          </a:ln>
        </p:spPr>
        <p:txBody>
          <a:bodyPr/>
          <a:lstStyle/>
          <a:p/>
        </p:txBody>
      </p:sp>
      <p:sp>
        <p:nvSpPr>
          <p:cNvPr id="84" name="Polygon 84"/>
          <p:cNvSpPr/>
          <p:nvPr/>
        </p:nvSpPr>
        <p:spPr>
          <a:xfrm>
            <a:off x="2983720" y="1739942"/>
            <a:ext cx="196845" cy="20319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1394" y="0"/>
                </a:lnTo>
                <a:lnTo>
                  <a:pt x="1394" y="10125"/>
                </a:lnTo>
                <a:lnTo>
                  <a:pt x="18116" y="10125"/>
                </a:lnTo>
                <a:lnTo>
                  <a:pt x="18116" y="15525"/>
                </a:lnTo>
                <a:lnTo>
                  <a:pt x="21600" y="15525"/>
                </a:lnTo>
                <a:lnTo>
                  <a:pt x="17419" y="21600"/>
                </a:lnTo>
                <a:lnTo>
                  <a:pt x="13239" y="15525"/>
                </a:lnTo>
                <a:lnTo>
                  <a:pt x="16723" y="15525"/>
                </a:lnTo>
                <a:lnTo>
                  <a:pt x="16723" y="11475"/>
                </a:lnTo>
                <a:lnTo>
                  <a:pt x="0" y="11475"/>
                </a:lnTo>
                <a:close/>
              </a:path>
            </a:pathLst>
          </a:cu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85" name="Polygon 85"/>
          <p:cNvSpPr/>
          <p:nvPr/>
        </p:nvSpPr>
        <p:spPr>
          <a:xfrm>
            <a:off x="6267646" y="1739942"/>
            <a:ext cx="196845" cy="20319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1394" y="0"/>
                </a:lnTo>
                <a:lnTo>
                  <a:pt x="1394" y="10125"/>
                </a:lnTo>
                <a:lnTo>
                  <a:pt x="18116" y="10125"/>
                </a:lnTo>
                <a:lnTo>
                  <a:pt x="18116" y="15525"/>
                </a:lnTo>
                <a:lnTo>
                  <a:pt x="21600" y="15525"/>
                </a:lnTo>
                <a:lnTo>
                  <a:pt x="17419" y="21600"/>
                </a:lnTo>
                <a:lnTo>
                  <a:pt x="13239" y="15525"/>
                </a:lnTo>
                <a:lnTo>
                  <a:pt x="16723" y="15525"/>
                </a:lnTo>
                <a:lnTo>
                  <a:pt x="16723" y="11475"/>
                </a:lnTo>
                <a:lnTo>
                  <a:pt x="0" y="11475"/>
                </a:lnTo>
                <a:close/>
              </a:path>
            </a:pathLst>
          </a:cu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86" name="Polygon 86"/>
          <p:cNvSpPr/>
          <p:nvPr/>
        </p:nvSpPr>
        <p:spPr>
          <a:xfrm>
            <a:off x="8456930" y="1739942"/>
            <a:ext cx="196845" cy="20319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1394" y="0"/>
                </a:lnTo>
                <a:lnTo>
                  <a:pt x="1394" y="10125"/>
                </a:lnTo>
                <a:lnTo>
                  <a:pt x="18116" y="10125"/>
                </a:lnTo>
                <a:lnTo>
                  <a:pt x="18116" y="15525"/>
                </a:lnTo>
                <a:lnTo>
                  <a:pt x="21600" y="15525"/>
                </a:lnTo>
                <a:lnTo>
                  <a:pt x="17419" y="21600"/>
                </a:lnTo>
                <a:lnTo>
                  <a:pt x="13239" y="15525"/>
                </a:lnTo>
                <a:lnTo>
                  <a:pt x="16723" y="15525"/>
                </a:lnTo>
                <a:lnTo>
                  <a:pt x="16723" y="11475"/>
                </a:lnTo>
                <a:lnTo>
                  <a:pt x="0" y="11475"/>
                </a:lnTo>
                <a:close/>
              </a:path>
            </a:pathLst>
          </a:cu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87" name="Polygon 87"/>
          <p:cNvSpPr/>
          <p:nvPr/>
        </p:nvSpPr>
        <p:spPr>
          <a:xfrm>
            <a:off x="10646214" y="1739942"/>
            <a:ext cx="196845" cy="20319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1394" y="0"/>
                </a:lnTo>
                <a:lnTo>
                  <a:pt x="1394" y="10125"/>
                </a:lnTo>
                <a:lnTo>
                  <a:pt x="18116" y="10125"/>
                </a:lnTo>
                <a:lnTo>
                  <a:pt x="18116" y="15525"/>
                </a:lnTo>
                <a:lnTo>
                  <a:pt x="21600" y="15525"/>
                </a:lnTo>
                <a:lnTo>
                  <a:pt x="17419" y="21600"/>
                </a:lnTo>
                <a:lnTo>
                  <a:pt x="13239" y="15525"/>
                </a:lnTo>
                <a:lnTo>
                  <a:pt x="16723" y="15525"/>
                </a:lnTo>
                <a:lnTo>
                  <a:pt x="16723" y="11475"/>
                </a:lnTo>
                <a:lnTo>
                  <a:pt x="0" y="11475"/>
                </a:lnTo>
                <a:close/>
              </a:path>
            </a:pathLst>
          </a:cu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88" name="Polygon 88"/>
          <p:cNvSpPr/>
          <p:nvPr/>
        </p:nvSpPr>
        <p:spPr>
          <a:xfrm>
            <a:off x="2983720" y="3136907"/>
            <a:ext cx="196845" cy="20319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1394" y="0"/>
                </a:lnTo>
                <a:lnTo>
                  <a:pt x="1394" y="10125"/>
                </a:lnTo>
                <a:lnTo>
                  <a:pt x="18116" y="10125"/>
                </a:lnTo>
                <a:lnTo>
                  <a:pt x="18116" y="15525"/>
                </a:lnTo>
                <a:lnTo>
                  <a:pt x="21600" y="15525"/>
                </a:lnTo>
                <a:lnTo>
                  <a:pt x="17419" y="21600"/>
                </a:lnTo>
                <a:lnTo>
                  <a:pt x="13239" y="15525"/>
                </a:lnTo>
                <a:lnTo>
                  <a:pt x="16723" y="15525"/>
                </a:lnTo>
                <a:lnTo>
                  <a:pt x="16723" y="11475"/>
                </a:lnTo>
                <a:lnTo>
                  <a:pt x="0" y="11475"/>
                </a:lnTo>
                <a:close/>
              </a:path>
            </a:pathLst>
          </a:cu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89" name="Polygon 89"/>
          <p:cNvSpPr/>
          <p:nvPr/>
        </p:nvSpPr>
        <p:spPr>
          <a:xfrm>
            <a:off x="6267646" y="3136907"/>
            <a:ext cx="196845" cy="20319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1394" y="0"/>
                </a:lnTo>
                <a:lnTo>
                  <a:pt x="1394" y="10125"/>
                </a:lnTo>
                <a:lnTo>
                  <a:pt x="18116" y="10125"/>
                </a:lnTo>
                <a:lnTo>
                  <a:pt x="18116" y="15525"/>
                </a:lnTo>
                <a:lnTo>
                  <a:pt x="21600" y="15525"/>
                </a:lnTo>
                <a:lnTo>
                  <a:pt x="17419" y="21600"/>
                </a:lnTo>
                <a:lnTo>
                  <a:pt x="13239" y="15525"/>
                </a:lnTo>
                <a:lnTo>
                  <a:pt x="16723" y="15525"/>
                </a:lnTo>
                <a:lnTo>
                  <a:pt x="16723" y="11475"/>
                </a:lnTo>
                <a:lnTo>
                  <a:pt x="0" y="11475"/>
                </a:lnTo>
                <a:close/>
              </a:path>
            </a:pathLst>
          </a:cu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90" name="Polygon 90"/>
          <p:cNvSpPr/>
          <p:nvPr/>
        </p:nvSpPr>
        <p:spPr>
          <a:xfrm>
            <a:off x="8456930" y="3136907"/>
            <a:ext cx="196845" cy="20319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1394" y="0"/>
                </a:lnTo>
                <a:lnTo>
                  <a:pt x="1394" y="10125"/>
                </a:lnTo>
                <a:lnTo>
                  <a:pt x="18116" y="10125"/>
                </a:lnTo>
                <a:lnTo>
                  <a:pt x="18116" y="15525"/>
                </a:lnTo>
                <a:lnTo>
                  <a:pt x="21600" y="15525"/>
                </a:lnTo>
                <a:lnTo>
                  <a:pt x="17419" y="21600"/>
                </a:lnTo>
                <a:lnTo>
                  <a:pt x="13239" y="15525"/>
                </a:lnTo>
                <a:lnTo>
                  <a:pt x="16723" y="15525"/>
                </a:lnTo>
                <a:lnTo>
                  <a:pt x="16723" y="11475"/>
                </a:lnTo>
                <a:lnTo>
                  <a:pt x="0" y="11475"/>
                </a:lnTo>
                <a:close/>
              </a:path>
            </a:pathLst>
          </a:cu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91" name="Polygon 91"/>
          <p:cNvSpPr/>
          <p:nvPr/>
        </p:nvSpPr>
        <p:spPr>
          <a:xfrm>
            <a:off x="10646214" y="3136907"/>
            <a:ext cx="196845" cy="20319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1394" y="0"/>
                </a:lnTo>
                <a:lnTo>
                  <a:pt x="1394" y="10125"/>
                </a:lnTo>
                <a:lnTo>
                  <a:pt x="18116" y="10125"/>
                </a:lnTo>
                <a:lnTo>
                  <a:pt x="18116" y="15525"/>
                </a:lnTo>
                <a:lnTo>
                  <a:pt x="21600" y="15525"/>
                </a:lnTo>
                <a:lnTo>
                  <a:pt x="17419" y="21600"/>
                </a:lnTo>
                <a:lnTo>
                  <a:pt x="13239" y="15525"/>
                </a:lnTo>
                <a:lnTo>
                  <a:pt x="16723" y="15525"/>
                </a:lnTo>
                <a:lnTo>
                  <a:pt x="16723" y="11475"/>
                </a:lnTo>
                <a:lnTo>
                  <a:pt x="0" y="11475"/>
                </a:lnTo>
                <a:close/>
              </a:path>
            </a:pathLst>
          </a:cu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92" name="Polygon 92"/>
          <p:cNvSpPr/>
          <p:nvPr/>
        </p:nvSpPr>
        <p:spPr>
          <a:xfrm>
            <a:off x="2983720" y="4724368"/>
            <a:ext cx="196845" cy="1809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1394" y="0"/>
                </a:lnTo>
                <a:lnTo>
                  <a:pt x="1394" y="10042"/>
                </a:lnTo>
                <a:lnTo>
                  <a:pt x="18116" y="10042"/>
                </a:lnTo>
                <a:lnTo>
                  <a:pt x="18116" y="14779"/>
                </a:lnTo>
                <a:lnTo>
                  <a:pt x="21600" y="14779"/>
                </a:lnTo>
                <a:lnTo>
                  <a:pt x="17419" y="21600"/>
                </a:lnTo>
                <a:lnTo>
                  <a:pt x="13239" y="14779"/>
                </a:lnTo>
                <a:lnTo>
                  <a:pt x="16723" y="14779"/>
                </a:lnTo>
                <a:lnTo>
                  <a:pt x="16723" y="11558"/>
                </a:lnTo>
                <a:lnTo>
                  <a:pt x="0" y="11558"/>
                </a:lnTo>
                <a:close/>
              </a:path>
            </a:pathLst>
          </a:cu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93" name="Polygon 93"/>
          <p:cNvSpPr/>
          <p:nvPr/>
        </p:nvSpPr>
        <p:spPr>
          <a:xfrm>
            <a:off x="10646214" y="4724368"/>
            <a:ext cx="196845" cy="1809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1394" y="0"/>
                </a:lnTo>
                <a:lnTo>
                  <a:pt x="1394" y="10042"/>
                </a:lnTo>
                <a:lnTo>
                  <a:pt x="18116" y="10042"/>
                </a:lnTo>
                <a:lnTo>
                  <a:pt x="18116" y="14779"/>
                </a:lnTo>
                <a:lnTo>
                  <a:pt x="21600" y="14779"/>
                </a:lnTo>
                <a:lnTo>
                  <a:pt x="17419" y="21600"/>
                </a:lnTo>
                <a:lnTo>
                  <a:pt x="13239" y="14779"/>
                </a:lnTo>
                <a:lnTo>
                  <a:pt x="16723" y="14779"/>
                </a:lnTo>
                <a:lnTo>
                  <a:pt x="16723" y="11558"/>
                </a:lnTo>
                <a:lnTo>
                  <a:pt x="0" y="11558"/>
                </a:lnTo>
                <a:close/>
              </a:path>
            </a:pathLst>
          </a:custGeom>
          <a:solidFill>
            <a:srgbClr val="245C9F"/>
          </a:solidFill>
          <a:ln>
            <a:noFill/>
          </a:ln>
        </p:spPr>
        <p:txBody>
          <a:bodyPr/>
          <a:lstStyle/>
          <a:p/>
        </p:txBody>
      </p:sp>
      <p:sp>
        <p:nvSpPr>
          <p:cNvPr id="94" name="TextBox 94"/>
          <p:cNvSpPr txBox="1"/>
          <p:nvPr/>
        </p:nvSpPr>
        <p:spPr>
          <a:xfrm>
            <a:off x="174621" y="79459"/>
            <a:ext cx="4762381" cy="36829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2060" b="1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Three Collaborative Inference Pipelines</a:t>
            </a:r>
            <a:endParaRPr lang="zh-CN" sz="2300"/>
          </a:p>
        </p:txBody>
      </p:sp>
      <p:sp>
        <p:nvSpPr>
          <p:cNvPr id="95" name="TextBox 95"/>
          <p:cNvSpPr txBox="1"/>
          <p:nvPr/>
        </p:nvSpPr>
        <p:spPr>
          <a:xfrm>
            <a:off x="174621" y="466799"/>
            <a:ext cx="6191095" cy="22224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212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Orin Nano 8GB: action execution    Thor 128GB: complete-model inference</a:t>
            </a:r>
            <a:endParaRPr lang="zh-CN" sz="1250"/>
          </a:p>
        </p:txBody>
      </p:sp>
      <p:sp>
        <p:nvSpPr>
          <p:cNvPr id="96" name="TextBox 96"/>
          <p:cNvSpPr txBox="1"/>
          <p:nvPr/>
        </p:nvSpPr>
        <p:spPr>
          <a:xfrm>
            <a:off x="174621" y="723968"/>
            <a:ext cx="7619810" cy="22859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15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H=12 / R=4 / B=3. Inference takes 2 illustrative units; timings are not measured.</a:t>
            </a:r>
            <a:endParaRPr lang="zh-CN" sz="1150"/>
          </a:p>
        </p:txBody>
      </p:sp>
      <p:sp>
        <p:nvSpPr>
          <p:cNvPr id="97" name="TextBox 97"/>
          <p:cNvSpPr txBox="1"/>
          <p:nvPr/>
        </p:nvSpPr>
        <p:spPr>
          <a:xfrm>
            <a:off x="174621" y="1038285"/>
            <a:ext cx="1492213" cy="22224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15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Illustrative wall time →</a:t>
            </a:r>
            <a:endParaRPr lang="zh-CN" sz="1150"/>
          </a:p>
        </p:txBody>
      </p:sp>
      <p:sp>
        <p:nvSpPr>
          <p:cNvPr id="98" name="TextBox 98"/>
          <p:cNvSpPr txBox="1"/>
          <p:nvPr/>
        </p:nvSpPr>
        <p:spPr>
          <a:xfrm>
            <a:off x="1793830" y="1035110"/>
            <a:ext cx="317492" cy="19684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0</a:t>
            </a:r>
            <a:endParaRPr lang="zh-CN" sz="1200"/>
          </a:p>
        </p:txBody>
      </p:sp>
      <p:sp>
        <p:nvSpPr>
          <p:cNvPr id="99" name="TextBox 99"/>
          <p:cNvSpPr txBox="1"/>
          <p:nvPr/>
        </p:nvSpPr>
        <p:spPr>
          <a:xfrm>
            <a:off x="2888472" y="1035110"/>
            <a:ext cx="317492" cy="19684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2</a:t>
            </a:r>
            <a:endParaRPr lang="zh-CN" sz="1200"/>
          </a:p>
        </p:txBody>
      </p:sp>
      <p:sp>
        <p:nvSpPr>
          <p:cNvPr id="100" name="TextBox 100"/>
          <p:cNvSpPr txBox="1"/>
          <p:nvPr/>
        </p:nvSpPr>
        <p:spPr>
          <a:xfrm>
            <a:off x="3983114" y="1035110"/>
            <a:ext cx="317492" cy="19684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4</a:t>
            </a:r>
            <a:endParaRPr lang="zh-CN" sz="1200"/>
          </a:p>
        </p:txBody>
      </p:sp>
      <p:sp>
        <p:nvSpPr>
          <p:cNvPr id="101" name="TextBox 101"/>
          <p:cNvSpPr txBox="1"/>
          <p:nvPr/>
        </p:nvSpPr>
        <p:spPr>
          <a:xfrm>
            <a:off x="5077756" y="1035110"/>
            <a:ext cx="317492" cy="19684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6</a:t>
            </a:r>
            <a:endParaRPr lang="zh-CN" sz="1200"/>
          </a:p>
        </p:txBody>
      </p:sp>
      <p:sp>
        <p:nvSpPr>
          <p:cNvPr id="102" name="TextBox 102"/>
          <p:cNvSpPr txBox="1"/>
          <p:nvPr/>
        </p:nvSpPr>
        <p:spPr>
          <a:xfrm>
            <a:off x="6172398" y="1035110"/>
            <a:ext cx="317492" cy="19684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8</a:t>
            </a:r>
            <a:endParaRPr lang="zh-CN" sz="1200"/>
          </a:p>
        </p:txBody>
      </p:sp>
      <p:sp>
        <p:nvSpPr>
          <p:cNvPr id="103" name="TextBox 103"/>
          <p:cNvSpPr txBox="1"/>
          <p:nvPr/>
        </p:nvSpPr>
        <p:spPr>
          <a:xfrm>
            <a:off x="7267041" y="1035110"/>
            <a:ext cx="317492" cy="19684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10</a:t>
            </a:r>
            <a:endParaRPr lang="zh-CN" sz="1200"/>
          </a:p>
        </p:txBody>
      </p:sp>
      <p:sp>
        <p:nvSpPr>
          <p:cNvPr id="104" name="TextBox 104"/>
          <p:cNvSpPr txBox="1"/>
          <p:nvPr/>
        </p:nvSpPr>
        <p:spPr>
          <a:xfrm>
            <a:off x="8361683" y="1035110"/>
            <a:ext cx="317492" cy="19684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12</a:t>
            </a:r>
            <a:endParaRPr lang="zh-CN" sz="1200"/>
          </a:p>
        </p:txBody>
      </p:sp>
      <p:sp>
        <p:nvSpPr>
          <p:cNvPr id="105" name="TextBox 105"/>
          <p:cNvSpPr txBox="1"/>
          <p:nvPr/>
        </p:nvSpPr>
        <p:spPr>
          <a:xfrm>
            <a:off x="9456325" y="1035110"/>
            <a:ext cx="317492" cy="19684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14</a:t>
            </a:r>
            <a:endParaRPr lang="zh-CN" sz="1200"/>
          </a:p>
        </p:txBody>
      </p:sp>
      <p:sp>
        <p:nvSpPr>
          <p:cNvPr id="106" name="TextBox 106"/>
          <p:cNvSpPr txBox="1"/>
          <p:nvPr/>
        </p:nvSpPr>
        <p:spPr>
          <a:xfrm>
            <a:off x="10550967" y="1035110"/>
            <a:ext cx="317492" cy="19684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16</a:t>
            </a:r>
            <a:endParaRPr lang="zh-CN" sz="1200"/>
          </a:p>
        </p:txBody>
      </p:sp>
      <p:sp>
        <p:nvSpPr>
          <p:cNvPr id="107" name="TextBox 107"/>
          <p:cNvSpPr txBox="1"/>
          <p:nvPr/>
        </p:nvSpPr>
        <p:spPr>
          <a:xfrm>
            <a:off x="11645609" y="1035110"/>
            <a:ext cx="317492" cy="19684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18</a:t>
            </a:r>
            <a:endParaRPr lang="zh-CN" sz="1200"/>
          </a:p>
        </p:txBody>
      </p:sp>
      <p:sp>
        <p:nvSpPr>
          <p:cNvPr id="108" name="TextBox 108"/>
          <p:cNvSpPr txBox="1"/>
          <p:nvPr/>
        </p:nvSpPr>
        <p:spPr>
          <a:xfrm>
            <a:off x="174621" y="1447850"/>
            <a:ext cx="1111222" cy="273043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707" b="1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ASYNC</a:t>
            </a:r>
            <a:endParaRPr lang="zh-CN" sz="1760"/>
          </a:p>
        </p:txBody>
      </p:sp>
      <p:sp>
        <p:nvSpPr>
          <p:cNvPr id="109" name="TextBox 109"/>
          <p:cNvSpPr txBox="1"/>
          <p:nvPr/>
        </p:nvSpPr>
        <p:spPr>
          <a:xfrm>
            <a:off x="174621" y="1739942"/>
            <a:ext cx="1174721" cy="21589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042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Async replacement</a:t>
            </a:r>
            <a:endParaRPr lang="zh-CN" sz="1150"/>
          </a:p>
        </p:txBody>
      </p:sp>
      <p:sp>
        <p:nvSpPr>
          <p:cNvPr id="110" name="TextBox 110"/>
          <p:cNvSpPr txBox="1"/>
          <p:nvPr/>
        </p:nvSpPr>
        <p:spPr>
          <a:xfrm>
            <a:off x="174621" y="1955837"/>
            <a:ext cx="1142971" cy="19684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CLI: replace</a:t>
            </a:r>
            <a:endParaRPr lang="zh-CN" sz="1200"/>
          </a:p>
        </p:txBody>
      </p:sp>
      <p:sp>
        <p:nvSpPr>
          <p:cNvPr id="111" name="TextBox 111"/>
          <p:cNvSpPr txBox="1"/>
          <p:nvPr/>
        </p:nvSpPr>
        <p:spPr>
          <a:xfrm>
            <a:off x="1435064" y="1422450"/>
            <a:ext cx="460363" cy="31749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358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Thor</a:t>
            </a:r>
            <a:endParaRPr lang="zh-CN" sz="1400"/>
          </a:p>
        </p:txBody>
      </p:sp>
      <p:sp>
        <p:nvSpPr>
          <p:cNvPr id="112" name="TextBox 112"/>
          <p:cNvSpPr txBox="1"/>
          <p:nvPr/>
        </p:nvSpPr>
        <p:spPr>
          <a:xfrm>
            <a:off x="1435064" y="1968537"/>
            <a:ext cx="460363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358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Orin</a:t>
            </a:r>
            <a:endParaRPr lang="zh-CN" sz="1400"/>
          </a:p>
        </p:txBody>
      </p:sp>
      <p:sp>
        <p:nvSpPr>
          <p:cNvPr id="113" name="TextBox 113"/>
          <p:cNvSpPr txBox="1"/>
          <p:nvPr/>
        </p:nvSpPr>
        <p:spPr>
          <a:xfrm>
            <a:off x="1977976" y="1422450"/>
            <a:ext cx="1043843" cy="31749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212">
                <a:solidFill>
                  <a:srgbClr val="FFFFFF"/>
                </a:solidFill>
                <a:latin typeface="Arial"/>
                <a:ea typeface="Microsoft YaHei"/>
                <a:cs typeface="Microsoft YaHei"/>
              </a:rPr>
              <a:t>Infer A</a:t>
            </a:r>
            <a:endParaRPr lang="zh-CN" sz="1250"/>
          </a:p>
        </p:txBody>
      </p:sp>
      <p:sp>
        <p:nvSpPr>
          <p:cNvPr id="114" name="TextBox 114"/>
          <p:cNvSpPr txBox="1"/>
          <p:nvPr/>
        </p:nvSpPr>
        <p:spPr>
          <a:xfrm>
            <a:off x="5261902" y="1422450"/>
            <a:ext cx="1043843" cy="31749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212">
                <a:solidFill>
                  <a:srgbClr val="FFFFFF"/>
                </a:solidFill>
                <a:latin typeface="Arial"/>
                <a:ea typeface="Microsoft YaHei"/>
                <a:cs typeface="Microsoft YaHei"/>
              </a:rPr>
              <a:t>Infer B</a:t>
            </a:r>
            <a:endParaRPr lang="zh-CN" sz="1250"/>
          </a:p>
        </p:txBody>
      </p:sp>
      <p:sp>
        <p:nvSpPr>
          <p:cNvPr id="115" name="TextBox 115"/>
          <p:cNvSpPr txBox="1"/>
          <p:nvPr/>
        </p:nvSpPr>
        <p:spPr>
          <a:xfrm>
            <a:off x="7451186" y="1422450"/>
            <a:ext cx="1043843" cy="31749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212">
                <a:solidFill>
                  <a:srgbClr val="FFFFFF"/>
                </a:solidFill>
                <a:latin typeface="Arial"/>
                <a:ea typeface="Microsoft YaHei"/>
                <a:cs typeface="Microsoft YaHei"/>
              </a:rPr>
              <a:t>Infer C</a:t>
            </a:r>
            <a:endParaRPr lang="zh-CN" sz="1250"/>
          </a:p>
        </p:txBody>
      </p:sp>
      <p:sp>
        <p:nvSpPr>
          <p:cNvPr id="116" name="TextBox 116"/>
          <p:cNvSpPr txBox="1"/>
          <p:nvPr/>
        </p:nvSpPr>
        <p:spPr>
          <a:xfrm>
            <a:off x="9640470" y="1422450"/>
            <a:ext cx="1043843" cy="31749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212">
                <a:solidFill>
                  <a:srgbClr val="FFFFFF"/>
                </a:solidFill>
                <a:latin typeface="Arial"/>
                <a:ea typeface="Microsoft YaHei"/>
                <a:cs typeface="Microsoft YaHei"/>
              </a:rPr>
              <a:t>Infer D</a:t>
            </a:r>
            <a:endParaRPr lang="zh-CN" sz="1250"/>
          </a:p>
        </p:txBody>
      </p:sp>
      <p:sp>
        <p:nvSpPr>
          <p:cNvPr id="117" name="TextBox 117"/>
          <p:cNvSpPr txBox="1"/>
          <p:nvPr/>
        </p:nvSpPr>
        <p:spPr>
          <a:xfrm>
            <a:off x="1965276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Wait</a:t>
            </a:r>
            <a:endParaRPr lang="zh-CN" sz="1200"/>
          </a:p>
        </p:txBody>
      </p:sp>
      <p:sp>
        <p:nvSpPr>
          <p:cNvPr id="118" name="TextBox 118"/>
          <p:cNvSpPr txBox="1"/>
          <p:nvPr/>
        </p:nvSpPr>
        <p:spPr>
          <a:xfrm>
            <a:off x="2512597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Wait</a:t>
            </a:r>
            <a:endParaRPr lang="zh-CN" sz="1200"/>
          </a:p>
        </p:txBody>
      </p:sp>
      <p:sp>
        <p:nvSpPr>
          <p:cNvPr id="119" name="TextBox 119"/>
          <p:cNvSpPr txBox="1"/>
          <p:nvPr/>
        </p:nvSpPr>
        <p:spPr>
          <a:xfrm>
            <a:off x="3059918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A0</a:t>
            </a:r>
            <a:endParaRPr lang="zh-CN" sz="1200"/>
          </a:p>
        </p:txBody>
      </p:sp>
      <p:sp>
        <p:nvSpPr>
          <p:cNvPr id="120" name="TextBox 120"/>
          <p:cNvSpPr txBox="1"/>
          <p:nvPr/>
        </p:nvSpPr>
        <p:spPr>
          <a:xfrm>
            <a:off x="3607239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A1</a:t>
            </a:r>
            <a:endParaRPr lang="zh-CN" sz="1200"/>
          </a:p>
        </p:txBody>
      </p:sp>
      <p:sp>
        <p:nvSpPr>
          <p:cNvPr id="121" name="TextBox 121"/>
          <p:cNvSpPr txBox="1"/>
          <p:nvPr/>
        </p:nvSpPr>
        <p:spPr>
          <a:xfrm>
            <a:off x="4154560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A2</a:t>
            </a:r>
            <a:endParaRPr lang="zh-CN" sz="1200"/>
          </a:p>
        </p:txBody>
      </p:sp>
      <p:sp>
        <p:nvSpPr>
          <p:cNvPr id="122" name="TextBox 122"/>
          <p:cNvSpPr txBox="1"/>
          <p:nvPr/>
        </p:nvSpPr>
        <p:spPr>
          <a:xfrm>
            <a:off x="4701881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A3</a:t>
            </a:r>
            <a:endParaRPr lang="zh-CN" sz="1200"/>
          </a:p>
        </p:txBody>
      </p:sp>
      <p:sp>
        <p:nvSpPr>
          <p:cNvPr id="123" name="TextBox 123"/>
          <p:cNvSpPr txBox="1"/>
          <p:nvPr/>
        </p:nvSpPr>
        <p:spPr>
          <a:xfrm>
            <a:off x="5249202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A4</a:t>
            </a:r>
            <a:endParaRPr lang="zh-CN" sz="1200"/>
          </a:p>
        </p:txBody>
      </p:sp>
      <p:sp>
        <p:nvSpPr>
          <p:cNvPr id="124" name="TextBox 124"/>
          <p:cNvSpPr txBox="1"/>
          <p:nvPr/>
        </p:nvSpPr>
        <p:spPr>
          <a:xfrm>
            <a:off x="5796523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A5</a:t>
            </a:r>
            <a:endParaRPr lang="zh-CN" sz="1200"/>
          </a:p>
        </p:txBody>
      </p:sp>
      <p:sp>
        <p:nvSpPr>
          <p:cNvPr id="125" name="TextBox 125"/>
          <p:cNvSpPr txBox="1"/>
          <p:nvPr/>
        </p:nvSpPr>
        <p:spPr>
          <a:xfrm>
            <a:off x="6343844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B2</a:t>
            </a:r>
            <a:endParaRPr lang="zh-CN" sz="1200"/>
          </a:p>
        </p:txBody>
      </p:sp>
      <p:sp>
        <p:nvSpPr>
          <p:cNvPr id="126" name="TextBox 126"/>
          <p:cNvSpPr txBox="1"/>
          <p:nvPr/>
        </p:nvSpPr>
        <p:spPr>
          <a:xfrm>
            <a:off x="6891165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B3</a:t>
            </a:r>
            <a:endParaRPr lang="zh-CN" sz="1200"/>
          </a:p>
        </p:txBody>
      </p:sp>
      <p:sp>
        <p:nvSpPr>
          <p:cNvPr id="127" name="TextBox 127"/>
          <p:cNvSpPr txBox="1"/>
          <p:nvPr/>
        </p:nvSpPr>
        <p:spPr>
          <a:xfrm>
            <a:off x="7438486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B4</a:t>
            </a:r>
            <a:endParaRPr lang="zh-CN" sz="1200"/>
          </a:p>
        </p:txBody>
      </p:sp>
      <p:sp>
        <p:nvSpPr>
          <p:cNvPr id="128" name="TextBox 128"/>
          <p:cNvSpPr txBox="1"/>
          <p:nvPr/>
        </p:nvSpPr>
        <p:spPr>
          <a:xfrm>
            <a:off x="7985807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B5</a:t>
            </a:r>
            <a:endParaRPr lang="zh-CN" sz="1200"/>
          </a:p>
        </p:txBody>
      </p:sp>
      <p:sp>
        <p:nvSpPr>
          <p:cNvPr id="129" name="TextBox 129"/>
          <p:cNvSpPr txBox="1"/>
          <p:nvPr/>
        </p:nvSpPr>
        <p:spPr>
          <a:xfrm>
            <a:off x="8533128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C2</a:t>
            </a:r>
            <a:endParaRPr lang="zh-CN" sz="1200"/>
          </a:p>
        </p:txBody>
      </p:sp>
      <p:sp>
        <p:nvSpPr>
          <p:cNvPr id="130" name="TextBox 130"/>
          <p:cNvSpPr txBox="1"/>
          <p:nvPr/>
        </p:nvSpPr>
        <p:spPr>
          <a:xfrm>
            <a:off x="9080449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C3</a:t>
            </a:r>
            <a:endParaRPr lang="zh-CN" sz="1200"/>
          </a:p>
        </p:txBody>
      </p:sp>
      <p:sp>
        <p:nvSpPr>
          <p:cNvPr id="131" name="TextBox 131"/>
          <p:cNvSpPr txBox="1"/>
          <p:nvPr/>
        </p:nvSpPr>
        <p:spPr>
          <a:xfrm>
            <a:off x="9627770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C4</a:t>
            </a:r>
            <a:endParaRPr lang="zh-CN" sz="1200"/>
          </a:p>
        </p:txBody>
      </p:sp>
      <p:sp>
        <p:nvSpPr>
          <p:cNvPr id="132" name="TextBox 132"/>
          <p:cNvSpPr txBox="1"/>
          <p:nvPr/>
        </p:nvSpPr>
        <p:spPr>
          <a:xfrm>
            <a:off x="10175091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C5</a:t>
            </a:r>
            <a:endParaRPr lang="zh-CN" sz="1200"/>
          </a:p>
        </p:txBody>
      </p:sp>
      <p:sp>
        <p:nvSpPr>
          <p:cNvPr id="133" name="TextBox 133"/>
          <p:cNvSpPr txBox="1"/>
          <p:nvPr/>
        </p:nvSpPr>
        <p:spPr>
          <a:xfrm>
            <a:off x="10722412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D2</a:t>
            </a:r>
            <a:endParaRPr lang="zh-CN" sz="1200"/>
          </a:p>
        </p:txBody>
      </p:sp>
      <p:sp>
        <p:nvSpPr>
          <p:cNvPr id="134" name="TextBox 134"/>
          <p:cNvSpPr txBox="1"/>
          <p:nvPr/>
        </p:nvSpPr>
        <p:spPr>
          <a:xfrm>
            <a:off x="11269734" y="19685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D3</a:t>
            </a:r>
            <a:endParaRPr lang="zh-CN" sz="1200"/>
          </a:p>
        </p:txBody>
      </p:sp>
      <p:sp>
        <p:nvSpPr>
          <p:cNvPr id="135" name="TextBox 135"/>
          <p:cNvSpPr txBox="1"/>
          <p:nvPr/>
        </p:nvSpPr>
        <p:spPr>
          <a:xfrm>
            <a:off x="174621" y="2844815"/>
            <a:ext cx="1111222" cy="273043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707" b="1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BLEND</a:t>
            </a:r>
            <a:endParaRPr lang="zh-CN" sz="1760"/>
          </a:p>
        </p:txBody>
      </p:sp>
      <p:sp>
        <p:nvSpPr>
          <p:cNvPr id="136" name="TextBox 136"/>
          <p:cNvSpPr txBox="1"/>
          <p:nvPr/>
        </p:nvSpPr>
        <p:spPr>
          <a:xfrm>
            <a:off x="174621" y="3136907"/>
            <a:ext cx="1174721" cy="21589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15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Async blending</a:t>
            </a:r>
            <a:endParaRPr lang="zh-CN" sz="1150"/>
          </a:p>
        </p:txBody>
      </p:sp>
      <p:sp>
        <p:nvSpPr>
          <p:cNvPr id="137" name="TextBox 137"/>
          <p:cNvSpPr txBox="1"/>
          <p:nvPr/>
        </p:nvSpPr>
        <p:spPr>
          <a:xfrm>
            <a:off x="1435064" y="2819415"/>
            <a:ext cx="460363" cy="31749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358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Thor</a:t>
            </a:r>
            <a:endParaRPr lang="zh-CN" sz="1400"/>
          </a:p>
        </p:txBody>
      </p:sp>
      <p:sp>
        <p:nvSpPr>
          <p:cNvPr id="138" name="TextBox 138"/>
          <p:cNvSpPr txBox="1"/>
          <p:nvPr/>
        </p:nvSpPr>
        <p:spPr>
          <a:xfrm>
            <a:off x="1435064" y="3365502"/>
            <a:ext cx="460363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358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Orin</a:t>
            </a:r>
            <a:endParaRPr lang="zh-CN" sz="1400"/>
          </a:p>
        </p:txBody>
      </p:sp>
      <p:sp>
        <p:nvSpPr>
          <p:cNvPr id="139" name="TextBox 139"/>
          <p:cNvSpPr txBox="1"/>
          <p:nvPr/>
        </p:nvSpPr>
        <p:spPr>
          <a:xfrm>
            <a:off x="1977976" y="2819415"/>
            <a:ext cx="1043843" cy="31749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212">
                <a:solidFill>
                  <a:srgbClr val="FFFFFF"/>
                </a:solidFill>
                <a:latin typeface="Arial"/>
                <a:ea typeface="Microsoft YaHei"/>
                <a:cs typeface="Microsoft YaHei"/>
              </a:rPr>
              <a:t>Infer A</a:t>
            </a:r>
            <a:endParaRPr lang="zh-CN" sz="1250"/>
          </a:p>
        </p:txBody>
      </p:sp>
      <p:sp>
        <p:nvSpPr>
          <p:cNvPr id="140" name="TextBox 140"/>
          <p:cNvSpPr txBox="1"/>
          <p:nvPr/>
        </p:nvSpPr>
        <p:spPr>
          <a:xfrm>
            <a:off x="5261902" y="2819415"/>
            <a:ext cx="1043843" cy="31749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212">
                <a:solidFill>
                  <a:srgbClr val="FFFFFF"/>
                </a:solidFill>
                <a:latin typeface="Arial"/>
                <a:ea typeface="Microsoft YaHei"/>
                <a:cs typeface="Microsoft YaHei"/>
              </a:rPr>
              <a:t>Infer B</a:t>
            </a:r>
            <a:endParaRPr lang="zh-CN" sz="1250"/>
          </a:p>
        </p:txBody>
      </p:sp>
      <p:sp>
        <p:nvSpPr>
          <p:cNvPr id="141" name="TextBox 141"/>
          <p:cNvSpPr txBox="1"/>
          <p:nvPr/>
        </p:nvSpPr>
        <p:spPr>
          <a:xfrm>
            <a:off x="7451186" y="2819415"/>
            <a:ext cx="1043843" cy="31749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212">
                <a:solidFill>
                  <a:srgbClr val="FFFFFF"/>
                </a:solidFill>
                <a:latin typeface="Arial"/>
                <a:ea typeface="Microsoft YaHei"/>
                <a:cs typeface="Microsoft YaHei"/>
              </a:rPr>
              <a:t>Infer C</a:t>
            </a:r>
            <a:endParaRPr lang="zh-CN" sz="1250"/>
          </a:p>
        </p:txBody>
      </p:sp>
      <p:sp>
        <p:nvSpPr>
          <p:cNvPr id="142" name="TextBox 142"/>
          <p:cNvSpPr txBox="1"/>
          <p:nvPr/>
        </p:nvSpPr>
        <p:spPr>
          <a:xfrm>
            <a:off x="9640470" y="2819415"/>
            <a:ext cx="1043843" cy="31749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212">
                <a:solidFill>
                  <a:srgbClr val="FFFFFF"/>
                </a:solidFill>
                <a:latin typeface="Arial"/>
                <a:ea typeface="Microsoft YaHei"/>
                <a:cs typeface="Microsoft YaHei"/>
              </a:rPr>
              <a:t>Infer D</a:t>
            </a:r>
            <a:endParaRPr lang="zh-CN" sz="1250"/>
          </a:p>
        </p:txBody>
      </p:sp>
      <p:sp>
        <p:nvSpPr>
          <p:cNvPr id="143" name="TextBox 143"/>
          <p:cNvSpPr txBox="1"/>
          <p:nvPr/>
        </p:nvSpPr>
        <p:spPr>
          <a:xfrm>
            <a:off x="1965276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Wait</a:t>
            </a:r>
            <a:endParaRPr lang="zh-CN" sz="1200"/>
          </a:p>
        </p:txBody>
      </p:sp>
      <p:sp>
        <p:nvSpPr>
          <p:cNvPr id="144" name="TextBox 144"/>
          <p:cNvSpPr txBox="1"/>
          <p:nvPr/>
        </p:nvSpPr>
        <p:spPr>
          <a:xfrm>
            <a:off x="2512597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Wait</a:t>
            </a:r>
            <a:endParaRPr lang="zh-CN" sz="1200"/>
          </a:p>
        </p:txBody>
      </p:sp>
      <p:sp>
        <p:nvSpPr>
          <p:cNvPr id="145" name="TextBox 145"/>
          <p:cNvSpPr txBox="1"/>
          <p:nvPr/>
        </p:nvSpPr>
        <p:spPr>
          <a:xfrm>
            <a:off x="3059918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A0</a:t>
            </a:r>
            <a:endParaRPr lang="zh-CN" sz="1200"/>
          </a:p>
        </p:txBody>
      </p:sp>
      <p:sp>
        <p:nvSpPr>
          <p:cNvPr id="146" name="TextBox 146"/>
          <p:cNvSpPr txBox="1"/>
          <p:nvPr/>
        </p:nvSpPr>
        <p:spPr>
          <a:xfrm>
            <a:off x="3607239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A1</a:t>
            </a:r>
            <a:endParaRPr lang="zh-CN" sz="1200"/>
          </a:p>
        </p:txBody>
      </p:sp>
      <p:sp>
        <p:nvSpPr>
          <p:cNvPr id="147" name="TextBox 147"/>
          <p:cNvSpPr txBox="1"/>
          <p:nvPr/>
        </p:nvSpPr>
        <p:spPr>
          <a:xfrm>
            <a:off x="4154560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A2</a:t>
            </a:r>
            <a:endParaRPr lang="zh-CN" sz="1200"/>
          </a:p>
        </p:txBody>
      </p:sp>
      <p:sp>
        <p:nvSpPr>
          <p:cNvPr id="148" name="TextBox 148"/>
          <p:cNvSpPr txBox="1"/>
          <p:nvPr/>
        </p:nvSpPr>
        <p:spPr>
          <a:xfrm>
            <a:off x="4701881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A3</a:t>
            </a:r>
            <a:endParaRPr lang="zh-CN" sz="1200"/>
          </a:p>
        </p:txBody>
      </p:sp>
      <p:sp>
        <p:nvSpPr>
          <p:cNvPr id="149" name="TextBox 149"/>
          <p:cNvSpPr txBox="1"/>
          <p:nvPr/>
        </p:nvSpPr>
        <p:spPr>
          <a:xfrm>
            <a:off x="5249202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A4</a:t>
            </a:r>
            <a:endParaRPr lang="zh-CN" sz="1200"/>
          </a:p>
        </p:txBody>
      </p:sp>
      <p:sp>
        <p:nvSpPr>
          <p:cNvPr id="150" name="TextBox 150"/>
          <p:cNvSpPr txBox="1"/>
          <p:nvPr/>
        </p:nvSpPr>
        <p:spPr>
          <a:xfrm>
            <a:off x="5796523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A5</a:t>
            </a:r>
            <a:endParaRPr lang="zh-CN" sz="1200"/>
          </a:p>
        </p:txBody>
      </p:sp>
      <p:sp>
        <p:nvSpPr>
          <p:cNvPr id="151" name="TextBox 151"/>
          <p:cNvSpPr txBox="1"/>
          <p:nvPr/>
        </p:nvSpPr>
        <p:spPr>
          <a:xfrm>
            <a:off x="6343844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A6/B2</a:t>
            </a:r>
            <a:endParaRPr lang="zh-CN" sz="1200"/>
          </a:p>
        </p:txBody>
      </p:sp>
      <p:sp>
        <p:nvSpPr>
          <p:cNvPr id="152" name="TextBox 152"/>
          <p:cNvSpPr txBox="1"/>
          <p:nvPr/>
        </p:nvSpPr>
        <p:spPr>
          <a:xfrm>
            <a:off x="6331144" y="3784591"/>
            <a:ext cx="547321" cy="22224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245C9F"/>
                </a:solidFill>
                <a:latin typeface="Arial"/>
                <a:ea typeface="Microsoft YaHei"/>
                <a:cs typeface="Microsoft YaHei"/>
              </a:rPr>
              <a:t>1/3</a:t>
            </a:r>
            <a:endParaRPr lang="zh-CN" sz="1200"/>
          </a:p>
        </p:txBody>
      </p:sp>
      <p:sp>
        <p:nvSpPr>
          <p:cNvPr id="153" name="TextBox 153"/>
          <p:cNvSpPr txBox="1"/>
          <p:nvPr/>
        </p:nvSpPr>
        <p:spPr>
          <a:xfrm>
            <a:off x="6891165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A7/B3</a:t>
            </a:r>
            <a:endParaRPr lang="zh-CN" sz="1200"/>
          </a:p>
        </p:txBody>
      </p:sp>
      <p:sp>
        <p:nvSpPr>
          <p:cNvPr id="154" name="TextBox 154"/>
          <p:cNvSpPr txBox="1"/>
          <p:nvPr/>
        </p:nvSpPr>
        <p:spPr>
          <a:xfrm>
            <a:off x="6878466" y="3784591"/>
            <a:ext cx="547321" cy="22224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245C9F"/>
                </a:solidFill>
                <a:latin typeface="Arial"/>
                <a:ea typeface="Microsoft YaHei"/>
                <a:cs typeface="Microsoft YaHei"/>
              </a:rPr>
              <a:t>2/3</a:t>
            </a:r>
            <a:endParaRPr lang="zh-CN" sz="1200"/>
          </a:p>
        </p:txBody>
      </p:sp>
      <p:sp>
        <p:nvSpPr>
          <p:cNvPr id="155" name="TextBox 155"/>
          <p:cNvSpPr txBox="1"/>
          <p:nvPr/>
        </p:nvSpPr>
        <p:spPr>
          <a:xfrm>
            <a:off x="7438486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A8/B4</a:t>
            </a:r>
            <a:endParaRPr lang="zh-CN" sz="1200"/>
          </a:p>
        </p:txBody>
      </p:sp>
      <p:sp>
        <p:nvSpPr>
          <p:cNvPr id="156" name="TextBox 156"/>
          <p:cNvSpPr txBox="1"/>
          <p:nvPr/>
        </p:nvSpPr>
        <p:spPr>
          <a:xfrm>
            <a:off x="7425787" y="3784591"/>
            <a:ext cx="547321" cy="22224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245C9F"/>
                </a:solidFill>
                <a:latin typeface="Arial"/>
                <a:ea typeface="Microsoft YaHei"/>
                <a:cs typeface="Microsoft YaHei"/>
              </a:rPr>
              <a:t>1</a:t>
            </a:r>
            <a:endParaRPr lang="zh-CN" sz="1200"/>
          </a:p>
        </p:txBody>
      </p:sp>
      <p:sp>
        <p:nvSpPr>
          <p:cNvPr id="157" name="TextBox 157"/>
          <p:cNvSpPr txBox="1"/>
          <p:nvPr/>
        </p:nvSpPr>
        <p:spPr>
          <a:xfrm>
            <a:off x="7985807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B5</a:t>
            </a:r>
            <a:endParaRPr lang="zh-CN" sz="1200"/>
          </a:p>
        </p:txBody>
      </p:sp>
      <p:sp>
        <p:nvSpPr>
          <p:cNvPr id="158" name="TextBox 158"/>
          <p:cNvSpPr txBox="1"/>
          <p:nvPr/>
        </p:nvSpPr>
        <p:spPr>
          <a:xfrm>
            <a:off x="8533128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B6/C2</a:t>
            </a:r>
            <a:endParaRPr lang="zh-CN" sz="1200"/>
          </a:p>
        </p:txBody>
      </p:sp>
      <p:sp>
        <p:nvSpPr>
          <p:cNvPr id="159" name="TextBox 159"/>
          <p:cNvSpPr txBox="1"/>
          <p:nvPr/>
        </p:nvSpPr>
        <p:spPr>
          <a:xfrm>
            <a:off x="8520429" y="3784591"/>
            <a:ext cx="547321" cy="22224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245C9F"/>
                </a:solidFill>
                <a:latin typeface="Arial"/>
                <a:ea typeface="Microsoft YaHei"/>
                <a:cs typeface="Microsoft YaHei"/>
              </a:rPr>
              <a:t>1/3</a:t>
            </a:r>
            <a:endParaRPr lang="zh-CN" sz="1200"/>
          </a:p>
        </p:txBody>
      </p:sp>
      <p:sp>
        <p:nvSpPr>
          <p:cNvPr id="160" name="TextBox 160"/>
          <p:cNvSpPr txBox="1"/>
          <p:nvPr/>
        </p:nvSpPr>
        <p:spPr>
          <a:xfrm>
            <a:off x="9080449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B7/C3</a:t>
            </a:r>
            <a:endParaRPr lang="zh-CN" sz="1200"/>
          </a:p>
        </p:txBody>
      </p:sp>
      <p:sp>
        <p:nvSpPr>
          <p:cNvPr id="161" name="TextBox 161"/>
          <p:cNvSpPr txBox="1"/>
          <p:nvPr/>
        </p:nvSpPr>
        <p:spPr>
          <a:xfrm>
            <a:off x="9067750" y="3784591"/>
            <a:ext cx="547321" cy="22224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245C9F"/>
                </a:solidFill>
                <a:latin typeface="Arial"/>
                <a:ea typeface="Microsoft YaHei"/>
                <a:cs typeface="Microsoft YaHei"/>
              </a:rPr>
              <a:t>2/3</a:t>
            </a:r>
            <a:endParaRPr lang="zh-CN" sz="1200"/>
          </a:p>
        </p:txBody>
      </p:sp>
      <p:sp>
        <p:nvSpPr>
          <p:cNvPr id="162" name="TextBox 162"/>
          <p:cNvSpPr txBox="1"/>
          <p:nvPr/>
        </p:nvSpPr>
        <p:spPr>
          <a:xfrm>
            <a:off x="9627770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B8/C4</a:t>
            </a:r>
            <a:endParaRPr lang="zh-CN" sz="1200"/>
          </a:p>
        </p:txBody>
      </p:sp>
      <p:sp>
        <p:nvSpPr>
          <p:cNvPr id="163" name="TextBox 163"/>
          <p:cNvSpPr txBox="1"/>
          <p:nvPr/>
        </p:nvSpPr>
        <p:spPr>
          <a:xfrm>
            <a:off x="9615071" y="3784591"/>
            <a:ext cx="547321" cy="22224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245C9F"/>
                </a:solidFill>
                <a:latin typeface="Arial"/>
                <a:ea typeface="Microsoft YaHei"/>
                <a:cs typeface="Microsoft YaHei"/>
              </a:rPr>
              <a:t>1</a:t>
            </a:r>
            <a:endParaRPr lang="zh-CN" sz="1200"/>
          </a:p>
        </p:txBody>
      </p:sp>
      <p:sp>
        <p:nvSpPr>
          <p:cNvPr id="164" name="TextBox 164"/>
          <p:cNvSpPr txBox="1"/>
          <p:nvPr/>
        </p:nvSpPr>
        <p:spPr>
          <a:xfrm>
            <a:off x="10175091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C5</a:t>
            </a:r>
            <a:endParaRPr lang="zh-CN" sz="1200"/>
          </a:p>
        </p:txBody>
      </p:sp>
      <p:sp>
        <p:nvSpPr>
          <p:cNvPr id="165" name="TextBox 165"/>
          <p:cNvSpPr txBox="1"/>
          <p:nvPr/>
        </p:nvSpPr>
        <p:spPr>
          <a:xfrm>
            <a:off x="10722412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C6/D2</a:t>
            </a:r>
            <a:endParaRPr lang="zh-CN" sz="1200"/>
          </a:p>
        </p:txBody>
      </p:sp>
      <p:sp>
        <p:nvSpPr>
          <p:cNvPr id="166" name="TextBox 166"/>
          <p:cNvSpPr txBox="1"/>
          <p:nvPr/>
        </p:nvSpPr>
        <p:spPr>
          <a:xfrm>
            <a:off x="10709713" y="3784591"/>
            <a:ext cx="547321" cy="22224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245C9F"/>
                </a:solidFill>
                <a:latin typeface="Arial"/>
                <a:ea typeface="Microsoft YaHei"/>
                <a:cs typeface="Microsoft YaHei"/>
              </a:rPr>
              <a:t>1/3</a:t>
            </a:r>
            <a:endParaRPr lang="zh-CN" sz="1200"/>
          </a:p>
        </p:txBody>
      </p:sp>
      <p:sp>
        <p:nvSpPr>
          <p:cNvPr id="167" name="TextBox 167"/>
          <p:cNvSpPr txBox="1"/>
          <p:nvPr/>
        </p:nvSpPr>
        <p:spPr>
          <a:xfrm>
            <a:off x="11269734" y="3365502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C7/D3</a:t>
            </a:r>
            <a:endParaRPr lang="zh-CN" sz="1200"/>
          </a:p>
        </p:txBody>
      </p:sp>
      <p:sp>
        <p:nvSpPr>
          <p:cNvPr id="168" name="TextBox 168"/>
          <p:cNvSpPr txBox="1"/>
          <p:nvPr/>
        </p:nvSpPr>
        <p:spPr>
          <a:xfrm>
            <a:off x="11257034" y="3784591"/>
            <a:ext cx="547321" cy="22224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245C9F"/>
                </a:solidFill>
                <a:latin typeface="Arial"/>
                <a:ea typeface="Microsoft YaHei"/>
                <a:cs typeface="Microsoft YaHei"/>
              </a:rPr>
              <a:t>2/3</a:t>
            </a:r>
            <a:endParaRPr lang="zh-CN" sz="1200"/>
          </a:p>
        </p:txBody>
      </p:sp>
      <p:sp>
        <p:nvSpPr>
          <p:cNvPr id="169" name="TextBox 169"/>
          <p:cNvSpPr txBox="1"/>
          <p:nvPr/>
        </p:nvSpPr>
        <p:spPr>
          <a:xfrm>
            <a:off x="174621" y="4432275"/>
            <a:ext cx="1111222" cy="273043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707" b="1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SYNC</a:t>
            </a:r>
            <a:endParaRPr lang="zh-CN" sz="1760"/>
          </a:p>
        </p:txBody>
      </p:sp>
      <p:sp>
        <p:nvSpPr>
          <p:cNvPr id="170" name="TextBox 170"/>
          <p:cNvSpPr txBox="1"/>
          <p:nvPr/>
        </p:nvSpPr>
        <p:spPr>
          <a:xfrm>
            <a:off x="174621" y="4724368"/>
            <a:ext cx="1174721" cy="215895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063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Blocking execution</a:t>
            </a:r>
            <a:endParaRPr lang="zh-CN" sz="1150"/>
          </a:p>
        </p:txBody>
      </p:sp>
      <p:sp>
        <p:nvSpPr>
          <p:cNvPr id="171" name="TextBox 171"/>
          <p:cNvSpPr txBox="1"/>
          <p:nvPr/>
        </p:nvSpPr>
        <p:spPr>
          <a:xfrm>
            <a:off x="1435064" y="4406876"/>
            <a:ext cx="460363" cy="31749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358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Thor</a:t>
            </a:r>
            <a:endParaRPr lang="zh-CN" sz="1400"/>
          </a:p>
        </p:txBody>
      </p:sp>
      <p:sp>
        <p:nvSpPr>
          <p:cNvPr id="172" name="TextBox 172"/>
          <p:cNvSpPr txBox="1"/>
          <p:nvPr/>
        </p:nvSpPr>
        <p:spPr>
          <a:xfrm>
            <a:off x="1435064" y="4930737"/>
            <a:ext cx="460363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358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Orin</a:t>
            </a:r>
            <a:endParaRPr lang="zh-CN" sz="1400"/>
          </a:p>
        </p:txBody>
      </p:sp>
      <p:sp>
        <p:nvSpPr>
          <p:cNvPr id="173" name="TextBox 173"/>
          <p:cNvSpPr txBox="1"/>
          <p:nvPr/>
        </p:nvSpPr>
        <p:spPr>
          <a:xfrm>
            <a:off x="1977976" y="4406876"/>
            <a:ext cx="1043843" cy="31749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212">
                <a:solidFill>
                  <a:srgbClr val="FFFFFF"/>
                </a:solidFill>
                <a:latin typeface="Arial"/>
                <a:ea typeface="Microsoft YaHei"/>
                <a:cs typeface="Microsoft YaHei"/>
              </a:rPr>
              <a:t>Infer A</a:t>
            </a:r>
            <a:endParaRPr lang="zh-CN" sz="1250"/>
          </a:p>
        </p:txBody>
      </p:sp>
      <p:sp>
        <p:nvSpPr>
          <p:cNvPr id="174" name="TextBox 174"/>
          <p:cNvSpPr txBox="1"/>
          <p:nvPr/>
        </p:nvSpPr>
        <p:spPr>
          <a:xfrm>
            <a:off x="9640470" y="4406876"/>
            <a:ext cx="1043843" cy="317492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212">
                <a:solidFill>
                  <a:srgbClr val="FFFFFF"/>
                </a:solidFill>
                <a:latin typeface="Arial"/>
                <a:ea typeface="Microsoft YaHei"/>
                <a:cs typeface="Microsoft YaHei"/>
              </a:rPr>
              <a:t>Infer B</a:t>
            </a:r>
            <a:endParaRPr lang="zh-CN" sz="1250"/>
          </a:p>
        </p:txBody>
      </p:sp>
      <p:sp>
        <p:nvSpPr>
          <p:cNvPr id="175" name="TextBox 175"/>
          <p:cNvSpPr txBox="1"/>
          <p:nvPr/>
        </p:nvSpPr>
        <p:spPr>
          <a:xfrm>
            <a:off x="1965276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Wait</a:t>
            </a:r>
            <a:endParaRPr lang="zh-CN" sz="1200"/>
          </a:p>
        </p:txBody>
      </p:sp>
      <p:sp>
        <p:nvSpPr>
          <p:cNvPr id="176" name="TextBox 176"/>
          <p:cNvSpPr txBox="1"/>
          <p:nvPr/>
        </p:nvSpPr>
        <p:spPr>
          <a:xfrm>
            <a:off x="2512597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Wait</a:t>
            </a:r>
            <a:endParaRPr lang="zh-CN" sz="1200"/>
          </a:p>
        </p:txBody>
      </p:sp>
      <p:sp>
        <p:nvSpPr>
          <p:cNvPr id="177" name="TextBox 177"/>
          <p:cNvSpPr txBox="1"/>
          <p:nvPr/>
        </p:nvSpPr>
        <p:spPr>
          <a:xfrm>
            <a:off x="3059918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A0</a:t>
            </a:r>
            <a:endParaRPr lang="zh-CN" sz="1200"/>
          </a:p>
        </p:txBody>
      </p:sp>
      <p:sp>
        <p:nvSpPr>
          <p:cNvPr id="178" name="TextBox 178"/>
          <p:cNvSpPr txBox="1"/>
          <p:nvPr/>
        </p:nvSpPr>
        <p:spPr>
          <a:xfrm>
            <a:off x="3607239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A1</a:t>
            </a:r>
            <a:endParaRPr lang="zh-CN" sz="1200"/>
          </a:p>
        </p:txBody>
      </p:sp>
      <p:sp>
        <p:nvSpPr>
          <p:cNvPr id="179" name="TextBox 179"/>
          <p:cNvSpPr txBox="1"/>
          <p:nvPr/>
        </p:nvSpPr>
        <p:spPr>
          <a:xfrm>
            <a:off x="4154560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A2</a:t>
            </a:r>
            <a:endParaRPr lang="zh-CN" sz="1200"/>
          </a:p>
        </p:txBody>
      </p:sp>
      <p:sp>
        <p:nvSpPr>
          <p:cNvPr id="180" name="TextBox 180"/>
          <p:cNvSpPr txBox="1"/>
          <p:nvPr/>
        </p:nvSpPr>
        <p:spPr>
          <a:xfrm>
            <a:off x="4701881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A3</a:t>
            </a:r>
            <a:endParaRPr lang="zh-CN" sz="1200"/>
          </a:p>
        </p:txBody>
      </p:sp>
      <p:sp>
        <p:nvSpPr>
          <p:cNvPr id="181" name="TextBox 181"/>
          <p:cNvSpPr txBox="1"/>
          <p:nvPr/>
        </p:nvSpPr>
        <p:spPr>
          <a:xfrm>
            <a:off x="5249202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A4</a:t>
            </a:r>
            <a:endParaRPr lang="zh-CN" sz="1200"/>
          </a:p>
        </p:txBody>
      </p:sp>
      <p:sp>
        <p:nvSpPr>
          <p:cNvPr id="182" name="TextBox 182"/>
          <p:cNvSpPr txBox="1"/>
          <p:nvPr/>
        </p:nvSpPr>
        <p:spPr>
          <a:xfrm>
            <a:off x="5796523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A5</a:t>
            </a:r>
            <a:endParaRPr lang="zh-CN" sz="1200"/>
          </a:p>
        </p:txBody>
      </p:sp>
      <p:sp>
        <p:nvSpPr>
          <p:cNvPr id="183" name="TextBox 183"/>
          <p:cNvSpPr txBox="1"/>
          <p:nvPr/>
        </p:nvSpPr>
        <p:spPr>
          <a:xfrm>
            <a:off x="6343844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A6</a:t>
            </a:r>
            <a:endParaRPr lang="zh-CN" sz="1200"/>
          </a:p>
        </p:txBody>
      </p:sp>
      <p:sp>
        <p:nvSpPr>
          <p:cNvPr id="184" name="TextBox 184"/>
          <p:cNvSpPr txBox="1"/>
          <p:nvPr/>
        </p:nvSpPr>
        <p:spPr>
          <a:xfrm>
            <a:off x="6891165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A7</a:t>
            </a:r>
            <a:endParaRPr lang="zh-CN" sz="1200"/>
          </a:p>
        </p:txBody>
      </p:sp>
      <p:sp>
        <p:nvSpPr>
          <p:cNvPr id="185" name="TextBox 185"/>
          <p:cNvSpPr txBox="1"/>
          <p:nvPr/>
        </p:nvSpPr>
        <p:spPr>
          <a:xfrm>
            <a:off x="7438486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A8</a:t>
            </a:r>
            <a:endParaRPr lang="zh-CN" sz="1200"/>
          </a:p>
        </p:txBody>
      </p:sp>
      <p:sp>
        <p:nvSpPr>
          <p:cNvPr id="186" name="TextBox 186"/>
          <p:cNvSpPr txBox="1"/>
          <p:nvPr/>
        </p:nvSpPr>
        <p:spPr>
          <a:xfrm>
            <a:off x="7985807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A9</a:t>
            </a:r>
            <a:endParaRPr lang="zh-CN" sz="1200"/>
          </a:p>
        </p:txBody>
      </p:sp>
      <p:sp>
        <p:nvSpPr>
          <p:cNvPr id="187" name="TextBox 187"/>
          <p:cNvSpPr txBox="1"/>
          <p:nvPr/>
        </p:nvSpPr>
        <p:spPr>
          <a:xfrm>
            <a:off x="8533128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A10</a:t>
            </a:r>
            <a:endParaRPr lang="zh-CN" sz="1200"/>
          </a:p>
        </p:txBody>
      </p:sp>
      <p:sp>
        <p:nvSpPr>
          <p:cNvPr id="188" name="TextBox 188"/>
          <p:cNvSpPr txBox="1"/>
          <p:nvPr/>
        </p:nvSpPr>
        <p:spPr>
          <a:xfrm>
            <a:off x="9080449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A11</a:t>
            </a:r>
            <a:endParaRPr lang="zh-CN" sz="1200"/>
          </a:p>
        </p:txBody>
      </p:sp>
      <p:sp>
        <p:nvSpPr>
          <p:cNvPr id="189" name="TextBox 189"/>
          <p:cNvSpPr txBox="1"/>
          <p:nvPr/>
        </p:nvSpPr>
        <p:spPr>
          <a:xfrm>
            <a:off x="9627770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Wait</a:t>
            </a:r>
            <a:endParaRPr lang="zh-CN" sz="1200"/>
          </a:p>
        </p:txBody>
      </p:sp>
      <p:sp>
        <p:nvSpPr>
          <p:cNvPr id="190" name="TextBox 190"/>
          <p:cNvSpPr txBox="1"/>
          <p:nvPr/>
        </p:nvSpPr>
        <p:spPr>
          <a:xfrm>
            <a:off x="10175091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Wait</a:t>
            </a:r>
            <a:endParaRPr lang="zh-CN" sz="1200"/>
          </a:p>
        </p:txBody>
      </p:sp>
      <p:sp>
        <p:nvSpPr>
          <p:cNvPr id="191" name="TextBox 191"/>
          <p:cNvSpPr txBox="1"/>
          <p:nvPr/>
        </p:nvSpPr>
        <p:spPr>
          <a:xfrm>
            <a:off x="10722412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B0</a:t>
            </a:r>
            <a:endParaRPr lang="zh-CN" sz="1200"/>
          </a:p>
        </p:txBody>
      </p:sp>
      <p:sp>
        <p:nvSpPr>
          <p:cNvPr id="192" name="TextBox 192"/>
          <p:cNvSpPr txBox="1"/>
          <p:nvPr/>
        </p:nvSpPr>
        <p:spPr>
          <a:xfrm>
            <a:off x="11269734" y="4930737"/>
            <a:ext cx="521922" cy="361941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ctr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B1</a:t>
            </a:r>
            <a:endParaRPr lang="zh-CN" sz="1200"/>
          </a:p>
        </p:txBody>
      </p:sp>
      <p:sp>
        <p:nvSpPr>
          <p:cNvPr id="193" name="TextBox 193"/>
          <p:cNvSpPr txBox="1"/>
          <p:nvPr/>
        </p:nvSpPr>
        <p:spPr>
          <a:xfrm>
            <a:off x="1952576" y="2413025"/>
            <a:ext cx="5714857" cy="22859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15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s=4 → t=6: discard B0/B1; apply B2 onward</a:t>
            </a:r>
            <a:endParaRPr lang="zh-CN" sz="1150"/>
          </a:p>
        </p:txBody>
      </p:sp>
      <p:sp>
        <p:nvSpPr>
          <p:cNvPr id="194" name="TextBox 194"/>
          <p:cNvSpPr txBox="1"/>
          <p:nvPr/>
        </p:nvSpPr>
        <p:spPr>
          <a:xfrm>
            <a:off x="1952576" y="4041760"/>
            <a:ext cx="5714857" cy="22859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15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Blend six pose dimensions; switch gripper at α ≥ 0.5</a:t>
            </a:r>
            <a:endParaRPr lang="zh-CN" sz="1150"/>
          </a:p>
        </p:txBody>
      </p:sp>
      <p:sp>
        <p:nvSpPr>
          <p:cNvPr id="195" name="TextBox 195"/>
          <p:cNvSpPr txBox="1"/>
          <p:nvPr/>
        </p:nvSpPr>
        <p:spPr>
          <a:xfrm>
            <a:off x="1952576" y="5372051"/>
            <a:ext cx="6349841" cy="22859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15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Request after chunk exhaustion; no control steps while waiting</a:t>
            </a:r>
            <a:endParaRPr lang="zh-CN" sz="1150"/>
          </a:p>
        </p:txBody>
      </p:sp>
      <p:sp>
        <p:nvSpPr>
          <p:cNvPr id="196" name="TextBox 196"/>
          <p:cNvSpPr txBox="1"/>
          <p:nvPr/>
        </p:nvSpPr>
        <p:spPr>
          <a:xfrm>
            <a:off x="517512" y="5746692"/>
            <a:ext cx="1111222" cy="24129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Old actions</a:t>
            </a:r>
            <a:endParaRPr lang="zh-CN" sz="1200"/>
          </a:p>
        </p:txBody>
      </p:sp>
      <p:sp>
        <p:nvSpPr>
          <p:cNvPr id="197" name="TextBox 197"/>
          <p:cNvSpPr txBox="1"/>
          <p:nvPr/>
        </p:nvSpPr>
        <p:spPr>
          <a:xfrm>
            <a:off x="2279593" y="5746692"/>
            <a:ext cx="1111222" cy="24129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New actions</a:t>
            </a:r>
            <a:endParaRPr lang="zh-CN" sz="1200"/>
          </a:p>
        </p:txBody>
      </p:sp>
      <p:sp>
        <p:nvSpPr>
          <p:cNvPr id="198" name="TextBox 198"/>
          <p:cNvSpPr txBox="1"/>
          <p:nvPr/>
        </p:nvSpPr>
        <p:spPr>
          <a:xfrm>
            <a:off x="3994050" y="5746692"/>
            <a:ext cx="1111222" cy="24129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Blend window</a:t>
            </a:r>
            <a:endParaRPr lang="zh-CN" sz="1200"/>
          </a:p>
        </p:txBody>
      </p:sp>
      <p:sp>
        <p:nvSpPr>
          <p:cNvPr id="199" name="TextBox 199"/>
          <p:cNvSpPr txBox="1"/>
          <p:nvPr/>
        </p:nvSpPr>
        <p:spPr>
          <a:xfrm>
            <a:off x="5549761" y="5746692"/>
            <a:ext cx="1111222" cy="24129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64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Blocking wait</a:t>
            </a:r>
            <a:endParaRPr lang="zh-CN" sz="1200"/>
          </a:p>
        </p:txBody>
      </p:sp>
      <p:sp>
        <p:nvSpPr>
          <p:cNvPr id="200" name="TextBox 200"/>
          <p:cNvSpPr txBox="1"/>
          <p:nvPr/>
        </p:nvSpPr>
        <p:spPr>
          <a:xfrm>
            <a:off x="174621" y="6172131"/>
            <a:ext cx="8889778" cy="22859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15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H=12 / R=4 / B=3. Inference takes 2 illustrative units; timings are not measured.</a:t>
            </a:r>
            <a:endParaRPr lang="zh-CN" sz="1150"/>
          </a:p>
        </p:txBody>
      </p:sp>
      <p:sp>
        <p:nvSpPr>
          <p:cNvPr id="201" name="TextBox 201"/>
          <p:cNvSpPr txBox="1"/>
          <p:nvPr/>
        </p:nvSpPr>
        <p:spPr>
          <a:xfrm>
            <a:off x="174621" y="6419775"/>
            <a:ext cx="10159746" cy="228594"/>
          </a:xfrm>
          <a:prstGeom prst="rect">
            <a:avLst/>
          </a:prstGeom>
          <a:noFill/>
          <a:ln>
            <a:noFill/>
          </a:ln>
        </p:spPr>
        <p:txBody>
          <a:bodyPr wrap="none" anchor="ctr" lIns="0" tIns="0" rIns="0" bIns="0">
            <a:noAutofit/>
          </a:bodyPr>
          <a:lstStyle/>
          <a:p>
            <a:pPr algn="l"/>
            <a:r>
              <a:rPr lang="zh-CN" sz="1115">
                <a:solidFill>
                  <a:srgbClr val="111820"/>
                </a:solidFill>
                <a:latin typeface="Arial"/>
                <a:ea typeface="Microsoft YaHei"/>
                <a:cs typeface="Microsoft YaHei"/>
              </a:rPr>
              <a:t>Trim by executed steps. Empty buffer: zero arm increments, retain gripper. No depletion in this example.</a:t>
            </a:r>
            <a:endParaRPr lang="zh-CN" sz="11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mageToEditablePPT">
  <a:themeElements>
    <a:clrScheme name="Office">
      <a:dk1>
        <a:sysClr val="windowText" lastClr="000000"/>
      </a:dk1>
      <a:lt1>
        <a:sysClr val="window" lastClr="FFFFFF"/>
      </a:lt1>
      <a:dk2>
        <a:srgbClr val="1F1F1F"/>
      </a:dk2>
      <a:lt2>
        <a:srgbClr val="F8F8F8"/>
      </a:lt2>
      <a:accent1>
        <a:srgbClr val="0F766E"/>
      </a:accent1>
      <a:accent2>
        <a:srgbClr val="E66B00"/>
      </a:accent2>
      <a:accent3>
        <a:srgbClr val="F6D365"/>
      </a:accent3>
      <a:accent4>
        <a:srgbClr val="57C4B8"/>
      </a:accent4>
      <a:accent5>
        <a:srgbClr val="666666"/>
      </a:accent5>
      <a:accent6>
        <a:srgbClr val="111111"/>
      </a:accent6>
      <a:hlink>
        <a:srgbClr val="0563C1"/>
      </a:hlink>
      <a:folHlink>
        <a:srgbClr val="954F72"/>
      </a:folHlink>
    </a:clrScheme>
    <a:fontScheme name="PingFang">
      <a:majorFont>
        <a:latin typeface="PingFang SC"/>
        <a:ea typeface="PingFang SC"/>
        <a:cs typeface="PingFang SC"/>
      </a:majorFont>
      <a:minorFont>
        <a:latin typeface="PingFang SC"/>
        <a:ea typeface="PingFang SC"/>
        <a:cs typeface="PingFang S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Codex</Application>
  <PresentationFormat>Custom</PresentationFormat>
  <Slides>2</Slides>
</Properties>
</file>

<file path=docProps/core.xml><?xml version="1.0" encoding="utf-8"?>
<cp:coreProperties xmlns:cp="http://schemas.openxmlformats.org/package/2006/metadata/core-properties" xmlns:dc="http://purl.org/dc/elements/1.1/">
  <dc:title>TurboVLA Split-Inference: Architecture and Scheduling</dc:title>
  <dc:subject>English editable diagrams for Orin Nano and Thor</dc:subject>
  <dc:language>en-US</dc:language>
</cp:coreProperties>
</file>